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8"/>
  </p:notesMasterIdLst>
  <p:sldIdLst>
    <p:sldId id="344" r:id="rId4"/>
    <p:sldId id="259" r:id="rId5"/>
    <p:sldId id="322" r:id="rId6"/>
    <p:sldId id="321" r:id="rId7"/>
    <p:sldId id="312" r:id="rId8"/>
    <p:sldId id="328" r:id="rId9"/>
    <p:sldId id="318" r:id="rId10"/>
    <p:sldId id="342" r:id="rId11"/>
    <p:sldId id="331" r:id="rId12"/>
    <p:sldId id="349" r:id="rId13"/>
    <p:sldId id="347" r:id="rId14"/>
    <p:sldId id="348" r:id="rId15"/>
    <p:sldId id="334" r:id="rId16"/>
    <p:sldId id="34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96" autoAdjust="0"/>
  </p:normalViewPr>
  <p:slideViewPr>
    <p:cSldViewPr snapToGrid="0" showGuides="1">
      <p:cViewPr varScale="1">
        <p:scale>
          <a:sx n="92" d="100"/>
          <a:sy n="92" d="100"/>
        </p:scale>
        <p:origin x="336" y="58"/>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231715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261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9" r:id="rId11"/>
    <p:sldLayoutId id="2147483687" r:id="rId12"/>
    <p:sldLayoutId id="2147483688" r:id="rId13"/>
    <p:sldLayoutId id="2147483671" r:id="rId14"/>
    <p:sldLayoutId id="2147483672" r:id="rId15"/>
    <p:sldLayoutId id="214748369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88491" y="4533448"/>
            <a:ext cx="12192000" cy="1754326"/>
          </a:xfrm>
          <a:prstGeom prst="rect">
            <a:avLst/>
          </a:prstGeom>
          <a:noFill/>
        </p:spPr>
        <p:txBody>
          <a:bodyPr wrap="square" rtlCol="0" anchor="ctr">
            <a:spAutoFit/>
          </a:bodyPr>
          <a:lstStyle/>
          <a:p>
            <a:pPr algn="ctr"/>
            <a:r>
              <a:rPr lang="en-US" altLang="ko-KR" sz="3600" dirty="0">
                <a:solidFill>
                  <a:schemeClr val="bg1"/>
                </a:solidFill>
                <a:latin typeface="Amasis MT Pro Black" panose="02040A04050005020304" pitchFamily="18" charset="0"/>
                <a:cs typeface="Arial" pitchFamily="34" charset="0"/>
              </a:rPr>
              <a:t>A study on in-depth analysis on banks products and services and exploring the attributes affecting the banks overall performance.</a:t>
            </a:r>
            <a:endParaRPr lang="ko-KR" altLang="en-US" sz="3600" dirty="0">
              <a:solidFill>
                <a:schemeClr val="bg1"/>
              </a:solidFill>
              <a:latin typeface="Amasis MT Pro Black" panose="02040A04050005020304" pitchFamily="18" charset="0"/>
              <a:cs typeface="Arial" pitchFamily="34" charset="0"/>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000" b="1" u="sng" dirty="0">
                <a:solidFill>
                  <a:schemeClr val="tx1">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Explore and analyze the factors that effect decisions of customers to make deposits in bank and build a model to predict customer decision regarding deposit.</a:t>
            </a:r>
            <a:endParaRPr lang="ko-KR" altLang="en-US" sz="2000" b="1" u="sng" dirty="0">
              <a:solidFill>
                <a:schemeClr val="tx1">
                  <a:lumMod val="75000"/>
                  <a:lumOff val="25000"/>
                </a:schemeClr>
              </a:solidFill>
              <a:latin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0D45A204-E8F3-2E32-45E9-2335A5CF1C60}"/>
              </a:ext>
            </a:extLst>
          </p:cNvPr>
          <p:cNvPicPr>
            <a:picLocks noChangeAspect="1"/>
          </p:cNvPicPr>
          <p:nvPr/>
        </p:nvPicPr>
        <p:blipFill rotWithShape="1">
          <a:blip r:embed="rId2"/>
          <a:srcRect t="5722"/>
          <a:stretch/>
        </p:blipFill>
        <p:spPr>
          <a:xfrm>
            <a:off x="-3463" y="1262082"/>
            <a:ext cx="3644438" cy="1404852"/>
          </a:xfrm>
          <a:prstGeom prst="rect">
            <a:avLst/>
          </a:prstGeom>
        </p:spPr>
      </p:pic>
      <p:pic>
        <p:nvPicPr>
          <p:cNvPr id="8" name="Picture 7">
            <a:extLst>
              <a:ext uri="{FF2B5EF4-FFF2-40B4-BE49-F238E27FC236}">
                <a16:creationId xmlns:a16="http://schemas.microsoft.com/office/drawing/2014/main" id="{BCAFB9BD-3E3A-D87D-5EE5-DCCB8BA5909F}"/>
              </a:ext>
            </a:extLst>
          </p:cNvPr>
          <p:cNvPicPr>
            <a:picLocks noChangeAspect="1"/>
          </p:cNvPicPr>
          <p:nvPr/>
        </p:nvPicPr>
        <p:blipFill>
          <a:blip r:embed="rId3"/>
          <a:stretch>
            <a:fillRect/>
          </a:stretch>
        </p:blipFill>
        <p:spPr>
          <a:xfrm>
            <a:off x="3616042" y="1392536"/>
            <a:ext cx="3330229" cy="1251785"/>
          </a:xfrm>
          <a:prstGeom prst="rect">
            <a:avLst/>
          </a:prstGeom>
        </p:spPr>
      </p:pic>
      <p:pic>
        <p:nvPicPr>
          <p:cNvPr id="10" name="Picture 9">
            <a:extLst>
              <a:ext uri="{FF2B5EF4-FFF2-40B4-BE49-F238E27FC236}">
                <a16:creationId xmlns:a16="http://schemas.microsoft.com/office/drawing/2014/main" id="{29EE7787-AE53-008D-0880-7B1E29885591}"/>
              </a:ext>
            </a:extLst>
          </p:cNvPr>
          <p:cNvPicPr>
            <a:picLocks noChangeAspect="1"/>
          </p:cNvPicPr>
          <p:nvPr/>
        </p:nvPicPr>
        <p:blipFill>
          <a:blip r:embed="rId4"/>
          <a:stretch>
            <a:fillRect/>
          </a:stretch>
        </p:blipFill>
        <p:spPr>
          <a:xfrm>
            <a:off x="4850" y="2898512"/>
            <a:ext cx="3644438" cy="1524132"/>
          </a:xfrm>
          <a:prstGeom prst="rect">
            <a:avLst/>
          </a:prstGeom>
        </p:spPr>
      </p:pic>
      <p:pic>
        <p:nvPicPr>
          <p:cNvPr id="12" name="Picture 11">
            <a:extLst>
              <a:ext uri="{FF2B5EF4-FFF2-40B4-BE49-F238E27FC236}">
                <a16:creationId xmlns:a16="http://schemas.microsoft.com/office/drawing/2014/main" id="{395C83E9-2606-6C66-D12E-20772D395F1C}"/>
              </a:ext>
            </a:extLst>
          </p:cNvPr>
          <p:cNvPicPr>
            <a:picLocks noChangeAspect="1"/>
          </p:cNvPicPr>
          <p:nvPr/>
        </p:nvPicPr>
        <p:blipFill>
          <a:blip r:embed="rId5"/>
          <a:stretch>
            <a:fillRect/>
          </a:stretch>
        </p:blipFill>
        <p:spPr>
          <a:xfrm>
            <a:off x="3549538" y="3022614"/>
            <a:ext cx="3460936" cy="1325806"/>
          </a:xfrm>
          <a:prstGeom prst="rect">
            <a:avLst/>
          </a:prstGeom>
        </p:spPr>
      </p:pic>
      <p:pic>
        <p:nvPicPr>
          <p:cNvPr id="16" name="Picture 15">
            <a:extLst>
              <a:ext uri="{FF2B5EF4-FFF2-40B4-BE49-F238E27FC236}">
                <a16:creationId xmlns:a16="http://schemas.microsoft.com/office/drawing/2014/main" id="{03F7769E-D5C8-6BF0-F5CB-33CD6FCBC425}"/>
              </a:ext>
            </a:extLst>
          </p:cNvPr>
          <p:cNvPicPr>
            <a:picLocks noChangeAspect="1"/>
          </p:cNvPicPr>
          <p:nvPr/>
        </p:nvPicPr>
        <p:blipFill>
          <a:blip r:embed="rId6"/>
          <a:stretch>
            <a:fillRect/>
          </a:stretch>
        </p:blipFill>
        <p:spPr>
          <a:xfrm>
            <a:off x="7788" y="4686881"/>
            <a:ext cx="3763893" cy="1470787"/>
          </a:xfrm>
          <a:prstGeom prst="rect">
            <a:avLst/>
          </a:prstGeom>
        </p:spPr>
      </p:pic>
      <p:pic>
        <p:nvPicPr>
          <p:cNvPr id="18" name="Picture 17">
            <a:extLst>
              <a:ext uri="{FF2B5EF4-FFF2-40B4-BE49-F238E27FC236}">
                <a16:creationId xmlns:a16="http://schemas.microsoft.com/office/drawing/2014/main" id="{C4397585-FC55-EC1E-2BB1-66100E471EAE}"/>
              </a:ext>
            </a:extLst>
          </p:cNvPr>
          <p:cNvPicPr>
            <a:picLocks noChangeAspect="1"/>
          </p:cNvPicPr>
          <p:nvPr/>
        </p:nvPicPr>
        <p:blipFill>
          <a:blip r:embed="rId7"/>
          <a:stretch>
            <a:fillRect/>
          </a:stretch>
        </p:blipFill>
        <p:spPr>
          <a:xfrm>
            <a:off x="3574474" y="4831862"/>
            <a:ext cx="3059082" cy="1325806"/>
          </a:xfrm>
          <a:prstGeom prst="rect">
            <a:avLst/>
          </a:prstGeom>
        </p:spPr>
      </p:pic>
      <p:pic>
        <p:nvPicPr>
          <p:cNvPr id="2050" name="Picture 2" descr="No description has been provided for this image">
            <a:extLst>
              <a:ext uri="{FF2B5EF4-FFF2-40B4-BE49-F238E27FC236}">
                <a16:creationId xmlns:a16="http://schemas.microsoft.com/office/drawing/2014/main" id="{92DF9527-8ADE-2C74-3A70-921E4712A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7561" y="1262082"/>
            <a:ext cx="4096962" cy="489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000" b="1" u="sng" dirty="0">
                <a:solidFill>
                  <a:schemeClr val="tx1">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Explore the factors that effect telemarketing phone call duration that makes to customer.</a:t>
            </a:r>
            <a:endParaRPr lang="ko-KR" altLang="en-US" sz="2000" b="1" u="sng" dirty="0">
              <a:solidFill>
                <a:schemeClr val="tx1">
                  <a:lumMod val="75000"/>
                  <a:lumOff val="25000"/>
                </a:schemeClr>
              </a:solidFill>
              <a:latin typeface="ADLaM Display" panose="02010000000000000000" pitchFamily="2" charset="0"/>
              <a:cs typeface="ADLaM Display" panose="02010000000000000000" pitchFamily="2" charset="0"/>
            </a:endParaRPr>
          </a:p>
        </p:txBody>
      </p:sp>
      <p:pic>
        <p:nvPicPr>
          <p:cNvPr id="27" name="Picture 26">
            <a:extLst>
              <a:ext uri="{FF2B5EF4-FFF2-40B4-BE49-F238E27FC236}">
                <a16:creationId xmlns:a16="http://schemas.microsoft.com/office/drawing/2014/main" id="{D1F2498B-20D1-3893-FEE7-12EA4D0AA75B}"/>
              </a:ext>
            </a:extLst>
          </p:cNvPr>
          <p:cNvPicPr>
            <a:picLocks noChangeAspect="1"/>
          </p:cNvPicPr>
          <p:nvPr/>
        </p:nvPicPr>
        <p:blipFill>
          <a:blip r:embed="rId2"/>
          <a:stretch>
            <a:fillRect/>
          </a:stretch>
        </p:blipFill>
        <p:spPr>
          <a:xfrm>
            <a:off x="674965" y="947378"/>
            <a:ext cx="2259428" cy="5680231"/>
          </a:xfrm>
          <a:prstGeom prst="rect">
            <a:avLst/>
          </a:prstGeom>
        </p:spPr>
      </p:pic>
      <p:pic>
        <p:nvPicPr>
          <p:cNvPr id="29" name="Picture 28">
            <a:extLst>
              <a:ext uri="{FF2B5EF4-FFF2-40B4-BE49-F238E27FC236}">
                <a16:creationId xmlns:a16="http://schemas.microsoft.com/office/drawing/2014/main" id="{39B5313C-7E3F-71D2-B520-BA5C9ADBBD20}"/>
              </a:ext>
            </a:extLst>
          </p:cNvPr>
          <p:cNvPicPr>
            <a:picLocks noChangeAspect="1"/>
          </p:cNvPicPr>
          <p:nvPr/>
        </p:nvPicPr>
        <p:blipFill>
          <a:blip r:embed="rId3"/>
          <a:stretch>
            <a:fillRect/>
          </a:stretch>
        </p:blipFill>
        <p:spPr>
          <a:xfrm>
            <a:off x="4378170" y="5267107"/>
            <a:ext cx="4915326" cy="1028789"/>
          </a:xfrm>
          <a:prstGeom prst="rect">
            <a:avLst/>
          </a:prstGeom>
        </p:spPr>
      </p:pic>
      <p:pic>
        <p:nvPicPr>
          <p:cNvPr id="3074" name="Picture 2" descr="No description has been provided for this image">
            <a:extLst>
              <a:ext uri="{FF2B5EF4-FFF2-40B4-BE49-F238E27FC236}">
                <a16:creationId xmlns:a16="http://schemas.microsoft.com/office/drawing/2014/main" id="{E95B688F-E8F7-7969-CF1E-2885B7CA2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036" y="947378"/>
            <a:ext cx="7353248" cy="20455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description has been provided for this image">
            <a:extLst>
              <a:ext uri="{FF2B5EF4-FFF2-40B4-BE49-F238E27FC236}">
                <a16:creationId xmlns:a16="http://schemas.microsoft.com/office/drawing/2014/main" id="{68A26104-CFA1-F926-1ABE-3736E57AC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044" y="3125899"/>
            <a:ext cx="6340581" cy="179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2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546615"/>
            <a:ext cx="11573197" cy="724247"/>
          </a:xfrm>
        </p:spPr>
        <p:txBody>
          <a:bodyPr/>
          <a:lstStyle/>
          <a:p>
            <a:r>
              <a:rPr lang="en-US" altLang="ko-KR" sz="2000" b="1" u="sng" dirty="0">
                <a:solidFill>
                  <a:schemeClr val="tx1">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Identifying the risk profile of groups of customers who have default credit based on age and bank balance of them.</a:t>
            </a:r>
            <a:endParaRPr lang="ko-KR" altLang="en-US" sz="2000" b="1" u="sng" dirty="0">
              <a:solidFill>
                <a:schemeClr val="tx1">
                  <a:lumMod val="75000"/>
                  <a:lumOff val="25000"/>
                </a:schemeClr>
              </a:solidFill>
              <a:latin typeface="ADLaM Display" panose="02010000000000000000" pitchFamily="2" charset="0"/>
              <a:cs typeface="ADLaM Display" panose="02010000000000000000" pitchFamily="2" charset="0"/>
            </a:endParaRPr>
          </a:p>
          <a:p>
            <a:endParaRPr lang="en-US" sz="2000" u="sng"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098" name="Picture 2" descr="No description has been provided for this image">
            <a:extLst>
              <a:ext uri="{FF2B5EF4-FFF2-40B4-BE49-F238E27FC236}">
                <a16:creationId xmlns:a16="http://schemas.microsoft.com/office/drawing/2014/main" id="{02A8B963-4C52-8452-6BA0-C16AFAE82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 y="1270862"/>
            <a:ext cx="2951538" cy="25617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o description has been provided for this image">
            <a:extLst>
              <a:ext uri="{FF2B5EF4-FFF2-40B4-BE49-F238E27FC236}">
                <a16:creationId xmlns:a16="http://schemas.microsoft.com/office/drawing/2014/main" id="{4FCC376F-4424-2640-B654-263C9E13A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157" y="1159635"/>
            <a:ext cx="5385435" cy="53460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0A586F1-66E5-F2BE-8CD7-7C5943106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893" y="1326475"/>
            <a:ext cx="3436348" cy="25617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EC4B43D-9EE5-8935-B404-B2225FCB5C73}"/>
              </a:ext>
            </a:extLst>
          </p:cNvPr>
          <p:cNvPicPr>
            <a:picLocks noChangeAspect="1"/>
          </p:cNvPicPr>
          <p:nvPr/>
        </p:nvPicPr>
        <p:blipFill>
          <a:blip r:embed="rId5"/>
          <a:stretch>
            <a:fillRect/>
          </a:stretch>
        </p:blipFill>
        <p:spPr>
          <a:xfrm>
            <a:off x="578187" y="4556901"/>
            <a:ext cx="5822185" cy="1127858"/>
          </a:xfrm>
          <a:prstGeom prst="rect">
            <a:avLst/>
          </a:prstGeom>
        </p:spPr>
      </p:pic>
    </p:spTree>
    <p:extLst>
      <p:ext uri="{BB962C8B-B14F-4D97-AF65-F5344CB8AC3E}">
        <p14:creationId xmlns:p14="http://schemas.microsoft.com/office/powerpoint/2010/main" val="22393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5209" y="339509"/>
            <a:ext cx="11573197" cy="724247"/>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Conclusion</a:t>
            </a:r>
          </a:p>
        </p:txBody>
      </p:sp>
      <p:sp>
        <p:nvSpPr>
          <p:cNvPr id="55" name="TextBox 54">
            <a:extLst>
              <a:ext uri="{FF2B5EF4-FFF2-40B4-BE49-F238E27FC236}">
                <a16:creationId xmlns:a16="http://schemas.microsoft.com/office/drawing/2014/main" id="{9A6C076E-2AC6-43D1-9EED-6F2680335C71}"/>
              </a:ext>
            </a:extLst>
          </p:cNvPr>
          <p:cNvSpPr txBox="1"/>
          <p:nvPr/>
        </p:nvSpPr>
        <p:spPr>
          <a:xfrm>
            <a:off x="222594" y="2635804"/>
            <a:ext cx="6911422" cy="1938992"/>
          </a:xfrm>
          <a:prstGeom prst="rect">
            <a:avLst/>
          </a:prstGeom>
          <a:noFill/>
        </p:spPr>
        <p:txBody>
          <a:bodyPr wrap="square" rtlCol="0">
            <a:spAutoFit/>
          </a:bodyPr>
          <a:lstStyle/>
          <a:p>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This research goals are to analyze the factors that contribute to term deposit subscription and the telemarketing call duration, build a predictive model to predict telemarketing call duration and whether customer accept or reject the term subscription and to analyze the risk profile customers of the bank by analyzing their bank balance and age. </a:t>
            </a:r>
          </a:p>
          <a:p>
            <a:endPar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This dataset is secondary data set so, according to that there are some areas should investigate </a:t>
            </a:r>
          </a:p>
          <a:p>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more, </a:t>
            </a:r>
          </a:p>
          <a:p>
            <a:pPr marL="171450" indent="-171450">
              <a:buFont typeface="Arial" panose="020B0604020202020204" pitchFamily="34" charset="0"/>
              <a:buChar char="•"/>
            </a:pPr>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There is a category call ‘unknown’ so it’s a big mistake we can’t get proper insights on </a:t>
            </a:r>
          </a:p>
          <a:p>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     categorical data which include class unknown. </a:t>
            </a:r>
          </a:p>
          <a:p>
            <a:pPr marL="171450" indent="-171450">
              <a:buFont typeface="Arial" panose="020B0604020202020204" pitchFamily="34" charset="0"/>
              <a:buChar char="•"/>
            </a:pPr>
            <a:r>
              <a:rPr lang="en-US" altLang="ko-KR" sz="1200" b="1" dirty="0">
                <a:solidFill>
                  <a:schemeClr val="tx1">
                    <a:lumMod val="65000"/>
                    <a:lumOff val="35000"/>
                  </a:schemeClr>
                </a:solidFill>
                <a:latin typeface="Times New Roman" panose="02020603050405020304" pitchFamily="18" charset="0"/>
                <a:cs typeface="Times New Roman" panose="02020603050405020304" pitchFamily="18" charset="0"/>
              </a:rPr>
              <a:t>This dataset did not mention the way data was collected and which specific area and bank is this.</a:t>
            </a:r>
            <a:endParaRPr lang="ko-KR" altLang="en-US" sz="12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6" name="Group 65">
            <a:extLst>
              <a:ext uri="{FF2B5EF4-FFF2-40B4-BE49-F238E27FC236}">
                <a16:creationId xmlns:a16="http://schemas.microsoft.com/office/drawing/2014/main" id="{21E52DFB-80EF-440F-81DF-A7D146BDC49E}"/>
              </a:ext>
            </a:extLst>
          </p:cNvPr>
          <p:cNvGrpSpPr/>
          <p:nvPr/>
        </p:nvGrpSpPr>
        <p:grpSpPr>
          <a:xfrm>
            <a:off x="6859943" y="1757521"/>
            <a:ext cx="4374643" cy="4381817"/>
            <a:chOff x="3923928" y="1671918"/>
            <a:chExt cx="4540696" cy="4548142"/>
          </a:xfrm>
        </p:grpSpPr>
        <p:sp>
          <p:nvSpPr>
            <p:cNvPr id="67" name="Bent Arrow 16">
              <a:extLst>
                <a:ext uri="{FF2B5EF4-FFF2-40B4-BE49-F238E27FC236}">
                  <a16:creationId xmlns:a16="http://schemas.microsoft.com/office/drawing/2014/main" id="{9F32DE8B-6C70-496A-A840-6587F8055A5B}"/>
                </a:ext>
              </a:extLst>
            </p:cNvPr>
            <p:cNvSpPr/>
            <p:nvPr/>
          </p:nvSpPr>
          <p:spPr>
            <a:xfrm>
              <a:off x="4210062" y="1671918"/>
              <a:ext cx="2146375" cy="1982997"/>
            </a:xfrm>
            <a:prstGeom prst="bentArrow">
              <a:avLst>
                <a:gd name="adj1" fmla="val 36942"/>
                <a:gd name="adj2" fmla="val 33081"/>
                <a:gd name="adj3" fmla="val 40492"/>
                <a:gd name="adj4" fmla="val 4375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8" name="Bent Arrow 17">
              <a:extLst>
                <a:ext uri="{FF2B5EF4-FFF2-40B4-BE49-F238E27FC236}">
                  <a16:creationId xmlns:a16="http://schemas.microsoft.com/office/drawing/2014/main" id="{D1C23E1A-B3D0-47FB-9C2B-8D5D81A5B754}"/>
                </a:ext>
              </a:extLst>
            </p:cNvPr>
            <p:cNvSpPr/>
            <p:nvPr/>
          </p:nvSpPr>
          <p:spPr>
            <a:xfrm rot="5400000">
              <a:off x="6399938" y="2064518"/>
              <a:ext cx="2146375" cy="1982997"/>
            </a:xfrm>
            <a:prstGeom prst="bentArrow">
              <a:avLst>
                <a:gd name="adj1" fmla="val 36942"/>
                <a:gd name="adj2" fmla="val 33081"/>
                <a:gd name="adj3" fmla="val 40492"/>
                <a:gd name="adj4" fmla="val 4375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9" name="Bent Arrow 18">
              <a:extLst>
                <a:ext uri="{FF2B5EF4-FFF2-40B4-BE49-F238E27FC236}">
                  <a16:creationId xmlns:a16="http://schemas.microsoft.com/office/drawing/2014/main" id="{1B416C8E-56F6-43FF-A170-7DD8E9688D60}"/>
                </a:ext>
              </a:extLst>
            </p:cNvPr>
            <p:cNvSpPr/>
            <p:nvPr/>
          </p:nvSpPr>
          <p:spPr>
            <a:xfrm rot="10800000">
              <a:off x="6022700" y="4237063"/>
              <a:ext cx="2146375" cy="1982997"/>
            </a:xfrm>
            <a:prstGeom prst="bentArrow">
              <a:avLst>
                <a:gd name="adj1" fmla="val 36942"/>
                <a:gd name="adj2" fmla="val 33081"/>
                <a:gd name="adj3" fmla="val 40492"/>
                <a:gd name="adj4" fmla="val 43750"/>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0" name="Bent Arrow 19">
              <a:extLst>
                <a:ext uri="{FF2B5EF4-FFF2-40B4-BE49-F238E27FC236}">
                  <a16:creationId xmlns:a16="http://schemas.microsoft.com/office/drawing/2014/main" id="{17973B00-38E8-4B6E-8640-4481D989C484}"/>
                </a:ext>
              </a:extLst>
            </p:cNvPr>
            <p:cNvSpPr/>
            <p:nvPr/>
          </p:nvSpPr>
          <p:spPr>
            <a:xfrm rot="16200000">
              <a:off x="3842239" y="3851597"/>
              <a:ext cx="2146375" cy="1982997"/>
            </a:xfrm>
            <a:prstGeom prst="bentArrow">
              <a:avLst>
                <a:gd name="adj1" fmla="val 36942"/>
                <a:gd name="adj2" fmla="val 33081"/>
                <a:gd name="adj3" fmla="val 40492"/>
                <a:gd name="adj4" fmla="val 4375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grpSp>
      <p:sp>
        <p:nvSpPr>
          <p:cNvPr id="71" name="TextBox 70">
            <a:extLst>
              <a:ext uri="{FF2B5EF4-FFF2-40B4-BE49-F238E27FC236}">
                <a16:creationId xmlns:a16="http://schemas.microsoft.com/office/drawing/2014/main" id="{369B244C-7EE7-4BBF-8A25-29DC7DFEB56C}"/>
              </a:ext>
            </a:extLst>
          </p:cNvPr>
          <p:cNvSpPr txBox="1"/>
          <p:nvPr/>
        </p:nvSpPr>
        <p:spPr>
          <a:xfrm>
            <a:off x="7079680" y="294006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72" name="TextBox 71">
            <a:extLst>
              <a:ext uri="{FF2B5EF4-FFF2-40B4-BE49-F238E27FC236}">
                <a16:creationId xmlns:a16="http://schemas.microsoft.com/office/drawing/2014/main" id="{DB3F989C-A3EC-4A68-945F-527896593D8E}"/>
              </a:ext>
            </a:extLst>
          </p:cNvPr>
          <p:cNvSpPr txBox="1"/>
          <p:nvPr/>
        </p:nvSpPr>
        <p:spPr>
          <a:xfrm>
            <a:off x="9351646" y="2050059"/>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W</a:t>
            </a:r>
            <a:endParaRPr lang="ko-KR" altLang="en-US" sz="4000" b="1" dirty="0">
              <a:solidFill>
                <a:schemeClr val="bg1"/>
              </a:solidFill>
              <a:cs typeface="Arial" pitchFamily="34" charset="0"/>
            </a:endParaRPr>
          </a:p>
        </p:txBody>
      </p:sp>
      <p:sp>
        <p:nvSpPr>
          <p:cNvPr id="73" name="TextBox 72">
            <a:extLst>
              <a:ext uri="{FF2B5EF4-FFF2-40B4-BE49-F238E27FC236}">
                <a16:creationId xmlns:a16="http://schemas.microsoft.com/office/drawing/2014/main" id="{0D5C490C-CA79-4D99-AC66-69B69A3923D7}"/>
              </a:ext>
            </a:extLst>
          </p:cNvPr>
          <p:cNvSpPr txBox="1"/>
          <p:nvPr/>
        </p:nvSpPr>
        <p:spPr>
          <a:xfrm>
            <a:off x="7974320" y="515059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O</a:t>
            </a:r>
            <a:endParaRPr lang="ko-KR" altLang="en-US" sz="4000" b="1" dirty="0">
              <a:solidFill>
                <a:schemeClr val="bg1"/>
              </a:solidFill>
              <a:cs typeface="Arial" pitchFamily="34" charset="0"/>
            </a:endParaRPr>
          </a:p>
        </p:txBody>
      </p:sp>
      <p:sp>
        <p:nvSpPr>
          <p:cNvPr id="74" name="TextBox 73">
            <a:extLst>
              <a:ext uri="{FF2B5EF4-FFF2-40B4-BE49-F238E27FC236}">
                <a16:creationId xmlns:a16="http://schemas.microsoft.com/office/drawing/2014/main" id="{4D2EED67-EDB7-4C2B-8E91-5D2B9DEA6B29}"/>
              </a:ext>
            </a:extLst>
          </p:cNvPr>
          <p:cNvSpPr txBox="1"/>
          <p:nvPr/>
        </p:nvSpPr>
        <p:spPr>
          <a:xfrm>
            <a:off x="10191359" y="4248399"/>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T</a:t>
            </a:r>
            <a:endParaRPr lang="ko-KR" altLang="en-US" sz="4000" b="1" dirty="0">
              <a:solidFill>
                <a:schemeClr val="bg1"/>
              </a:solidFill>
              <a:cs typeface="Arial" pitchFamily="34" charset="0"/>
            </a:endParaRPr>
          </a:p>
        </p:txBody>
      </p:sp>
      <p:sp>
        <p:nvSpPr>
          <p:cNvPr id="75" name="Rounded Rectangle 24">
            <a:extLst>
              <a:ext uri="{FF2B5EF4-FFF2-40B4-BE49-F238E27FC236}">
                <a16:creationId xmlns:a16="http://schemas.microsoft.com/office/drawing/2014/main" id="{94400E89-A27A-4252-B807-2031A4F107A8}"/>
              </a:ext>
            </a:extLst>
          </p:cNvPr>
          <p:cNvSpPr/>
          <p:nvPr/>
        </p:nvSpPr>
        <p:spPr>
          <a:xfrm>
            <a:off x="7635324" y="2271861"/>
            <a:ext cx="1385922" cy="264285"/>
          </a:xfrm>
          <a:prstGeom prst="roundRect">
            <a:avLst>
              <a:gd name="adj" fmla="val 177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b="1" dirty="0">
                <a:solidFill>
                  <a:schemeClr val="bg1"/>
                </a:solidFill>
              </a:rPr>
              <a:t>STRENGTHS</a:t>
            </a:r>
            <a:endParaRPr lang="ko-KR" altLang="en-US" sz="1200" b="1" dirty="0">
              <a:solidFill>
                <a:schemeClr val="bg1"/>
              </a:solidFill>
            </a:endParaRPr>
          </a:p>
        </p:txBody>
      </p:sp>
      <p:sp>
        <p:nvSpPr>
          <p:cNvPr id="76" name="Rounded Rectangle 25">
            <a:extLst>
              <a:ext uri="{FF2B5EF4-FFF2-40B4-BE49-F238E27FC236}">
                <a16:creationId xmlns:a16="http://schemas.microsoft.com/office/drawing/2014/main" id="{4FEB782B-A67D-4CC5-A763-B8F89CB6CA12}"/>
              </a:ext>
            </a:extLst>
          </p:cNvPr>
          <p:cNvSpPr/>
          <p:nvPr/>
        </p:nvSpPr>
        <p:spPr>
          <a:xfrm>
            <a:off x="9213760" y="5372397"/>
            <a:ext cx="1385922" cy="264285"/>
          </a:xfrm>
          <a:prstGeom prst="roundRect">
            <a:avLst>
              <a:gd name="adj" fmla="val 177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solidFill>
              </a:rPr>
              <a:t>THREATS</a:t>
            </a:r>
            <a:endParaRPr lang="ko-KR" altLang="en-US" sz="1200" b="1" dirty="0">
              <a:solidFill>
                <a:schemeClr val="bg1"/>
              </a:solidFill>
            </a:endParaRPr>
          </a:p>
        </p:txBody>
      </p:sp>
      <p:sp>
        <p:nvSpPr>
          <p:cNvPr id="77" name="Rounded Rectangle 26">
            <a:extLst>
              <a:ext uri="{FF2B5EF4-FFF2-40B4-BE49-F238E27FC236}">
                <a16:creationId xmlns:a16="http://schemas.microsoft.com/office/drawing/2014/main" id="{2FE9383C-6AAC-4807-981E-3FD63212CE9A}"/>
              </a:ext>
            </a:extLst>
          </p:cNvPr>
          <p:cNvSpPr/>
          <p:nvPr/>
        </p:nvSpPr>
        <p:spPr>
          <a:xfrm rot="5400000">
            <a:off x="9911298" y="3193323"/>
            <a:ext cx="1385922" cy="264285"/>
          </a:xfrm>
          <a:prstGeom prst="roundRect">
            <a:avLst>
              <a:gd name="adj" fmla="val 177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b="1" dirty="0">
                <a:solidFill>
                  <a:schemeClr val="bg1"/>
                </a:solidFill>
              </a:rPr>
              <a:t>WEAKNESS</a:t>
            </a:r>
            <a:endParaRPr lang="ko-KR" altLang="en-US" sz="1200" b="1" dirty="0">
              <a:solidFill>
                <a:schemeClr val="bg1"/>
              </a:solidFill>
            </a:endParaRPr>
          </a:p>
        </p:txBody>
      </p:sp>
      <p:sp>
        <p:nvSpPr>
          <p:cNvPr id="78" name="Rounded Rectangle 27">
            <a:extLst>
              <a:ext uri="{FF2B5EF4-FFF2-40B4-BE49-F238E27FC236}">
                <a16:creationId xmlns:a16="http://schemas.microsoft.com/office/drawing/2014/main" id="{BC6D577A-E898-412A-A0C7-780BD68A160E}"/>
              </a:ext>
            </a:extLst>
          </p:cNvPr>
          <p:cNvSpPr/>
          <p:nvPr/>
        </p:nvSpPr>
        <p:spPr>
          <a:xfrm rot="5400000">
            <a:off x="6601066" y="4744123"/>
            <a:ext cx="1783028" cy="264285"/>
          </a:xfrm>
          <a:prstGeom prst="roundRect">
            <a:avLst>
              <a:gd name="adj" fmla="val 177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solidFill>
              </a:rPr>
              <a:t>OPPORTUNITIES</a:t>
            </a:r>
            <a:endParaRPr lang="ko-KR" altLang="en-US" sz="1200" b="1" dirty="0">
              <a:solidFill>
                <a:schemeClr val="bg1"/>
              </a:solidFill>
            </a:endParaRPr>
          </a:p>
        </p:txBody>
      </p:sp>
      <p:grpSp>
        <p:nvGrpSpPr>
          <p:cNvPr id="79" name="Group 78">
            <a:extLst>
              <a:ext uri="{FF2B5EF4-FFF2-40B4-BE49-F238E27FC236}">
                <a16:creationId xmlns:a16="http://schemas.microsoft.com/office/drawing/2014/main" id="{971929A2-8049-46B4-905F-E874D1D67B9B}"/>
              </a:ext>
            </a:extLst>
          </p:cNvPr>
          <p:cNvGrpSpPr/>
          <p:nvPr/>
        </p:nvGrpSpPr>
        <p:grpSpPr>
          <a:xfrm>
            <a:off x="7985189" y="2866529"/>
            <a:ext cx="2177596" cy="2179560"/>
            <a:chOff x="5058700" y="2797181"/>
            <a:chExt cx="2308261" cy="2310343"/>
          </a:xfrm>
        </p:grpSpPr>
        <p:grpSp>
          <p:nvGrpSpPr>
            <p:cNvPr id="80" name="Group 79">
              <a:extLst>
                <a:ext uri="{FF2B5EF4-FFF2-40B4-BE49-F238E27FC236}">
                  <a16:creationId xmlns:a16="http://schemas.microsoft.com/office/drawing/2014/main" id="{13619B29-0920-46AD-A4BF-FE6F658D6AFB}"/>
                </a:ext>
              </a:extLst>
            </p:cNvPr>
            <p:cNvGrpSpPr/>
            <p:nvPr/>
          </p:nvGrpSpPr>
          <p:grpSpPr>
            <a:xfrm>
              <a:off x="5058700" y="2797181"/>
              <a:ext cx="2308261" cy="2310343"/>
              <a:chOff x="4982500" y="2854331"/>
              <a:chExt cx="2308261" cy="2310343"/>
            </a:xfrm>
          </p:grpSpPr>
          <p:sp>
            <p:nvSpPr>
              <p:cNvPr id="82" name="Right Triangle 81">
                <a:extLst>
                  <a:ext uri="{FF2B5EF4-FFF2-40B4-BE49-F238E27FC236}">
                    <a16:creationId xmlns:a16="http://schemas.microsoft.com/office/drawing/2014/main" id="{68ED23CF-833E-48CB-AF2E-A4C84319BB5B}"/>
                  </a:ext>
                </a:extLst>
              </p:cNvPr>
              <p:cNvSpPr/>
              <p:nvPr/>
            </p:nvSpPr>
            <p:spPr>
              <a:xfrm rot="21574246" flipV="1">
                <a:off x="6177866" y="4042874"/>
                <a:ext cx="1112895" cy="1112896"/>
              </a:xfrm>
              <a:prstGeom prst="rtTriangle">
                <a:avLst/>
              </a:prstGeom>
              <a:solidFill>
                <a:schemeClr val="accent3"/>
              </a:solidFill>
              <a:ln>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3" name="Right Triangle 82">
                <a:extLst>
                  <a:ext uri="{FF2B5EF4-FFF2-40B4-BE49-F238E27FC236}">
                    <a16:creationId xmlns:a16="http://schemas.microsoft.com/office/drawing/2014/main" id="{1AD98A3E-A19E-4C14-9DE3-76C46180F6AD}"/>
                  </a:ext>
                </a:extLst>
              </p:cNvPr>
              <p:cNvSpPr/>
              <p:nvPr/>
            </p:nvSpPr>
            <p:spPr>
              <a:xfrm rot="16174246" flipV="1">
                <a:off x="6168961" y="2854331"/>
                <a:ext cx="1112896" cy="1112895"/>
              </a:xfrm>
              <a:prstGeom prst="rtTriangle">
                <a:avLst/>
              </a:prstGeom>
              <a:solidFill>
                <a:schemeClr val="accent4"/>
              </a:solidFill>
              <a:ln>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4" name="Right Triangle 83">
                <a:extLst>
                  <a:ext uri="{FF2B5EF4-FFF2-40B4-BE49-F238E27FC236}">
                    <a16:creationId xmlns:a16="http://schemas.microsoft.com/office/drawing/2014/main" id="{6F6062A5-3C58-4C20-A83D-75634A47BF04}"/>
                  </a:ext>
                </a:extLst>
              </p:cNvPr>
              <p:cNvSpPr/>
              <p:nvPr/>
            </p:nvSpPr>
            <p:spPr>
              <a:xfrm rot="10774246" flipV="1">
                <a:off x="4982500" y="2863233"/>
                <a:ext cx="1112895" cy="1112896"/>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85" name="Right Triangle 84">
                <a:extLst>
                  <a:ext uri="{FF2B5EF4-FFF2-40B4-BE49-F238E27FC236}">
                    <a16:creationId xmlns:a16="http://schemas.microsoft.com/office/drawing/2014/main" id="{B47AB9A3-157D-4CB0-BD3B-A7A29A9FD365}"/>
                  </a:ext>
                </a:extLst>
              </p:cNvPr>
              <p:cNvSpPr/>
              <p:nvPr/>
            </p:nvSpPr>
            <p:spPr>
              <a:xfrm rot="5374246" flipV="1">
                <a:off x="4991404" y="4051778"/>
                <a:ext cx="1112896" cy="1112895"/>
              </a:xfrm>
              <a:prstGeom prst="rtTriangle">
                <a:avLst/>
              </a:prstGeom>
              <a:solidFill>
                <a:schemeClr val="accent2"/>
              </a:solidFill>
              <a:ln>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81" name="Rounded Rectangle 30">
              <a:extLst>
                <a:ext uri="{FF2B5EF4-FFF2-40B4-BE49-F238E27FC236}">
                  <a16:creationId xmlns:a16="http://schemas.microsoft.com/office/drawing/2014/main" id="{617B1479-DBA6-4B3E-9B13-BCF642C8E730}"/>
                </a:ext>
              </a:extLst>
            </p:cNvPr>
            <p:cNvSpPr/>
            <p:nvPr/>
          </p:nvSpPr>
          <p:spPr>
            <a:xfrm rot="2700000">
              <a:off x="5799930" y="3539452"/>
              <a:ext cx="825800" cy="825800"/>
            </a:xfrm>
            <a:prstGeom prst="roundRect">
              <a:avLst/>
            </a:prstGeom>
            <a:gradFill flip="none" rotWithShape="1">
              <a:gsLst>
                <a:gs pos="0">
                  <a:schemeClr val="bg1">
                    <a:lumMod val="87000"/>
                  </a:schemeClr>
                </a:gs>
                <a:gs pos="100000">
                  <a:schemeClr val="bg1"/>
                </a:gs>
              </a:gsLst>
              <a:lin ang="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86" name="TextBox 85">
            <a:extLst>
              <a:ext uri="{FF2B5EF4-FFF2-40B4-BE49-F238E27FC236}">
                <a16:creationId xmlns:a16="http://schemas.microsoft.com/office/drawing/2014/main" id="{FBD4CE9C-B973-442C-B256-A28B0A6F9B70}"/>
              </a:ext>
            </a:extLst>
          </p:cNvPr>
          <p:cNvSpPr txBox="1"/>
          <p:nvPr/>
        </p:nvSpPr>
        <p:spPr>
          <a:xfrm>
            <a:off x="8626123" y="3771738"/>
            <a:ext cx="914779"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SWOT</a:t>
            </a:r>
            <a:endParaRPr lang="ko-KR" altLang="en-US"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8227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06478" y="4744825"/>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1C430F3-DBFE-4A56-98B3-667C30C0BB16}"/>
              </a:ext>
            </a:extLst>
          </p:cNvPr>
          <p:cNvSpPr/>
          <p:nvPr/>
        </p:nvSpPr>
        <p:spPr>
          <a:xfrm>
            <a:off x="0" y="0"/>
            <a:ext cx="34666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36F66F2-BC4D-4941-B44D-B95954E6879A}"/>
              </a:ext>
            </a:extLst>
          </p:cNvPr>
          <p:cNvCxnSpPr>
            <a:cxnSpLocks/>
          </p:cNvCxnSpPr>
          <p:nvPr/>
        </p:nvCxnSpPr>
        <p:spPr>
          <a:xfrm>
            <a:off x="5604635" y="853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08849F5-B9A5-4367-A534-2AC253F1B5F7}"/>
              </a:ext>
            </a:extLst>
          </p:cNvPr>
          <p:cNvSpPr/>
          <p:nvPr/>
        </p:nvSpPr>
        <p:spPr>
          <a:xfrm>
            <a:off x="5465531" y="154109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E754E78F-C9E2-4B33-B462-AE3F63E0572E}"/>
              </a:ext>
            </a:extLst>
          </p:cNvPr>
          <p:cNvSpPr/>
          <p:nvPr/>
        </p:nvSpPr>
        <p:spPr>
          <a:xfrm>
            <a:off x="5465531" y="2516772"/>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3AE3B362-E247-4767-9ABC-186AEA2B54C0}"/>
              </a:ext>
            </a:extLst>
          </p:cNvPr>
          <p:cNvSpPr/>
          <p:nvPr/>
        </p:nvSpPr>
        <p:spPr>
          <a:xfrm>
            <a:off x="5465531" y="3492452"/>
            <a:ext cx="144016"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Oval 21">
            <a:extLst>
              <a:ext uri="{FF2B5EF4-FFF2-40B4-BE49-F238E27FC236}">
                <a16:creationId xmlns:a16="http://schemas.microsoft.com/office/drawing/2014/main" id="{D2C59C1B-C083-4A6F-89E5-AB08091DE4D8}"/>
              </a:ext>
            </a:extLst>
          </p:cNvPr>
          <p:cNvSpPr/>
          <p:nvPr/>
        </p:nvSpPr>
        <p:spPr>
          <a:xfrm>
            <a:off x="5465531" y="4468132"/>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Oval 22">
            <a:extLst>
              <a:ext uri="{FF2B5EF4-FFF2-40B4-BE49-F238E27FC236}">
                <a16:creationId xmlns:a16="http://schemas.microsoft.com/office/drawing/2014/main" id="{C16B4364-E3E2-4DA8-BE3C-A614875982EB}"/>
              </a:ext>
            </a:extLst>
          </p:cNvPr>
          <p:cNvSpPr/>
          <p:nvPr/>
        </p:nvSpPr>
        <p:spPr>
          <a:xfrm>
            <a:off x="5465531" y="5443814"/>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Pentagon 9">
            <a:extLst>
              <a:ext uri="{FF2B5EF4-FFF2-40B4-BE49-F238E27FC236}">
                <a16:creationId xmlns:a16="http://schemas.microsoft.com/office/drawing/2014/main" id="{16A964ED-3CF4-4584-8A80-67E3B9F00342}"/>
              </a:ext>
            </a:extLst>
          </p:cNvPr>
          <p:cNvSpPr/>
          <p:nvPr/>
        </p:nvSpPr>
        <p:spPr>
          <a:xfrm>
            <a:off x="3953363" y="1370784"/>
            <a:ext cx="141045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TextBox 24">
            <a:extLst>
              <a:ext uri="{FF2B5EF4-FFF2-40B4-BE49-F238E27FC236}">
                <a16:creationId xmlns:a16="http://schemas.microsoft.com/office/drawing/2014/main" id="{DA772DF0-4EFE-4EDB-A0C5-9A036DFEFA88}"/>
              </a:ext>
            </a:extLst>
          </p:cNvPr>
          <p:cNvSpPr txBox="1"/>
          <p:nvPr/>
        </p:nvSpPr>
        <p:spPr>
          <a:xfrm>
            <a:off x="4097379" y="1413045"/>
            <a:ext cx="853040" cy="400110"/>
          </a:xfrm>
          <a:prstGeom prst="rect">
            <a:avLst/>
          </a:prstGeom>
          <a:noFill/>
        </p:spPr>
        <p:txBody>
          <a:bodyPr wrap="square" rtlCol="0">
            <a:spAutoFit/>
          </a:bodyPr>
          <a:lstStyle/>
          <a:p>
            <a:pPr algn="ctr"/>
            <a:r>
              <a:rPr lang="en-US" altLang="ko-KR" sz="2000" b="1" dirty="0">
                <a:solidFill>
                  <a:schemeClr val="accent2"/>
                </a:solidFill>
                <a:cs typeface="Arial" pitchFamily="34" charset="0"/>
              </a:rPr>
              <a:t>02.</a:t>
            </a:r>
            <a:endParaRPr lang="ko-KR" altLang="en-US" sz="2000" b="1" dirty="0">
              <a:solidFill>
                <a:schemeClr val="accent2"/>
              </a:solidFill>
              <a:cs typeface="Arial" pitchFamily="34" charset="0"/>
            </a:endParaRPr>
          </a:p>
        </p:txBody>
      </p:sp>
      <p:sp>
        <p:nvSpPr>
          <p:cNvPr id="26" name="Pentagon 11">
            <a:extLst>
              <a:ext uri="{FF2B5EF4-FFF2-40B4-BE49-F238E27FC236}">
                <a16:creationId xmlns:a16="http://schemas.microsoft.com/office/drawing/2014/main" id="{F4797709-D835-4CB3-8E9B-74BB5172BAB0}"/>
              </a:ext>
            </a:extLst>
          </p:cNvPr>
          <p:cNvSpPr/>
          <p:nvPr/>
        </p:nvSpPr>
        <p:spPr>
          <a:xfrm>
            <a:off x="3953363" y="2346464"/>
            <a:ext cx="141045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07A398"/>
              </a:solidFill>
            </a:endParaRPr>
          </a:p>
        </p:txBody>
      </p:sp>
      <p:sp>
        <p:nvSpPr>
          <p:cNvPr id="27" name="TextBox 26">
            <a:extLst>
              <a:ext uri="{FF2B5EF4-FFF2-40B4-BE49-F238E27FC236}">
                <a16:creationId xmlns:a16="http://schemas.microsoft.com/office/drawing/2014/main" id="{3A039387-38F7-4AD1-BF36-9BD9D1D2B4FD}"/>
              </a:ext>
            </a:extLst>
          </p:cNvPr>
          <p:cNvSpPr txBox="1"/>
          <p:nvPr/>
        </p:nvSpPr>
        <p:spPr>
          <a:xfrm>
            <a:off x="4097379" y="2388725"/>
            <a:ext cx="853040" cy="400110"/>
          </a:xfrm>
          <a:prstGeom prst="rect">
            <a:avLst/>
          </a:prstGeom>
          <a:noFill/>
        </p:spPr>
        <p:txBody>
          <a:bodyPr wrap="square" rtlCol="0">
            <a:spAutoFit/>
          </a:bodyPr>
          <a:lstStyle/>
          <a:p>
            <a:pPr algn="ctr"/>
            <a:r>
              <a:rPr lang="en-US" altLang="ko-KR" sz="2000" b="1" dirty="0">
                <a:solidFill>
                  <a:schemeClr val="accent4"/>
                </a:solidFill>
                <a:cs typeface="Arial" pitchFamily="34" charset="0"/>
              </a:rPr>
              <a:t>03.</a:t>
            </a:r>
            <a:endParaRPr lang="ko-KR" altLang="en-US" sz="2000" b="1" dirty="0">
              <a:solidFill>
                <a:schemeClr val="accent4"/>
              </a:solidFill>
              <a:cs typeface="Arial" pitchFamily="34" charset="0"/>
            </a:endParaRPr>
          </a:p>
        </p:txBody>
      </p:sp>
      <p:sp>
        <p:nvSpPr>
          <p:cNvPr id="28" name="Pentagon 13">
            <a:extLst>
              <a:ext uri="{FF2B5EF4-FFF2-40B4-BE49-F238E27FC236}">
                <a16:creationId xmlns:a16="http://schemas.microsoft.com/office/drawing/2014/main" id="{4FF476B8-375A-43FB-AA74-8B322C2561FA}"/>
              </a:ext>
            </a:extLst>
          </p:cNvPr>
          <p:cNvSpPr/>
          <p:nvPr/>
        </p:nvSpPr>
        <p:spPr>
          <a:xfrm>
            <a:off x="3953363" y="3322144"/>
            <a:ext cx="1410456" cy="484632"/>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TextBox 28">
            <a:extLst>
              <a:ext uri="{FF2B5EF4-FFF2-40B4-BE49-F238E27FC236}">
                <a16:creationId xmlns:a16="http://schemas.microsoft.com/office/drawing/2014/main" id="{635AAFCD-BBA3-45FC-88AC-6235BA95AE7C}"/>
              </a:ext>
            </a:extLst>
          </p:cNvPr>
          <p:cNvSpPr txBox="1"/>
          <p:nvPr/>
        </p:nvSpPr>
        <p:spPr>
          <a:xfrm>
            <a:off x="4097379" y="3364405"/>
            <a:ext cx="853040" cy="400110"/>
          </a:xfrm>
          <a:prstGeom prst="rect">
            <a:avLst/>
          </a:prstGeom>
          <a:noFill/>
        </p:spPr>
        <p:txBody>
          <a:bodyPr wrap="square" rtlCol="0">
            <a:spAutoFit/>
          </a:bodyPr>
          <a:lstStyle/>
          <a:p>
            <a:pPr algn="ctr"/>
            <a:r>
              <a:rPr lang="en-US" altLang="ko-KR" sz="2000" b="1" dirty="0">
                <a:solidFill>
                  <a:schemeClr val="accent4"/>
                </a:solidFill>
                <a:cs typeface="Arial" pitchFamily="34" charset="0"/>
              </a:rPr>
              <a:t>04.</a:t>
            </a:r>
            <a:endParaRPr lang="ko-KR" altLang="en-US" sz="2000" b="1" dirty="0">
              <a:solidFill>
                <a:schemeClr val="accent4"/>
              </a:solidFill>
              <a:cs typeface="Arial" pitchFamily="34" charset="0"/>
            </a:endParaRPr>
          </a:p>
        </p:txBody>
      </p:sp>
      <p:sp>
        <p:nvSpPr>
          <p:cNvPr id="30" name="Pentagon 15">
            <a:extLst>
              <a:ext uri="{FF2B5EF4-FFF2-40B4-BE49-F238E27FC236}">
                <a16:creationId xmlns:a16="http://schemas.microsoft.com/office/drawing/2014/main" id="{61DB4F7C-4A3E-4CC7-A35B-F7405EF3E9B6}"/>
              </a:ext>
            </a:extLst>
          </p:cNvPr>
          <p:cNvSpPr/>
          <p:nvPr/>
        </p:nvSpPr>
        <p:spPr>
          <a:xfrm>
            <a:off x="3953363" y="4297824"/>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TextBox 30">
            <a:extLst>
              <a:ext uri="{FF2B5EF4-FFF2-40B4-BE49-F238E27FC236}">
                <a16:creationId xmlns:a16="http://schemas.microsoft.com/office/drawing/2014/main" id="{99D51500-C6D6-4AAF-9913-FECE0460B3F3}"/>
              </a:ext>
            </a:extLst>
          </p:cNvPr>
          <p:cNvSpPr txBox="1"/>
          <p:nvPr/>
        </p:nvSpPr>
        <p:spPr>
          <a:xfrm>
            <a:off x="4097379" y="4340085"/>
            <a:ext cx="853040" cy="400110"/>
          </a:xfrm>
          <a:prstGeom prst="rect">
            <a:avLst/>
          </a:prstGeom>
          <a:noFill/>
        </p:spPr>
        <p:txBody>
          <a:bodyPr wrap="square" rtlCol="0">
            <a:spAutoFit/>
          </a:bodyPr>
          <a:lstStyle/>
          <a:p>
            <a:pPr algn="ctr"/>
            <a:r>
              <a:rPr lang="en-US" altLang="ko-KR" sz="2000" b="1" dirty="0">
                <a:solidFill>
                  <a:schemeClr val="accent5"/>
                </a:solidFill>
                <a:cs typeface="Arial" pitchFamily="34" charset="0"/>
              </a:rPr>
              <a:t>05.</a:t>
            </a:r>
            <a:endParaRPr lang="ko-KR" altLang="en-US" sz="2000" b="1" dirty="0">
              <a:solidFill>
                <a:schemeClr val="accent5"/>
              </a:solidFill>
              <a:cs typeface="Arial" pitchFamily="34" charset="0"/>
            </a:endParaRPr>
          </a:p>
        </p:txBody>
      </p:sp>
      <p:sp>
        <p:nvSpPr>
          <p:cNvPr id="32" name="Pentagon 17">
            <a:extLst>
              <a:ext uri="{FF2B5EF4-FFF2-40B4-BE49-F238E27FC236}">
                <a16:creationId xmlns:a16="http://schemas.microsoft.com/office/drawing/2014/main" id="{1F9FD3C3-B616-4E18-A59E-B5399108B081}"/>
              </a:ext>
            </a:extLst>
          </p:cNvPr>
          <p:cNvSpPr/>
          <p:nvPr/>
        </p:nvSpPr>
        <p:spPr>
          <a:xfrm>
            <a:off x="3953363" y="5273506"/>
            <a:ext cx="1410456" cy="484632"/>
          </a:xfrm>
          <a:prstGeom prst="homePlat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3992A87F-5BC4-4746-B515-04224FA1238A}"/>
              </a:ext>
            </a:extLst>
          </p:cNvPr>
          <p:cNvSpPr txBox="1"/>
          <p:nvPr/>
        </p:nvSpPr>
        <p:spPr>
          <a:xfrm>
            <a:off x="4097379" y="5315767"/>
            <a:ext cx="853040" cy="400110"/>
          </a:xfrm>
          <a:prstGeom prst="rect">
            <a:avLst/>
          </a:prstGeom>
          <a:noFill/>
        </p:spPr>
        <p:txBody>
          <a:bodyPr wrap="square" rtlCol="0">
            <a:spAutoFit/>
          </a:bodyPr>
          <a:lstStyle/>
          <a:p>
            <a:pPr algn="ctr"/>
            <a:r>
              <a:rPr lang="en-US" altLang="ko-KR" sz="2000" b="1" dirty="0">
                <a:solidFill>
                  <a:schemeClr val="accent6"/>
                </a:solidFill>
                <a:cs typeface="Arial" pitchFamily="34" charset="0"/>
              </a:rPr>
              <a:t>06.</a:t>
            </a:r>
            <a:endParaRPr lang="ko-KR" altLang="en-US" sz="2000" b="1" dirty="0">
              <a:solidFill>
                <a:schemeClr val="accent6"/>
              </a:solidFill>
              <a:cs typeface="Arial" pitchFamily="34" charset="0"/>
            </a:endParaRPr>
          </a:p>
        </p:txBody>
      </p:sp>
      <p:sp>
        <p:nvSpPr>
          <p:cNvPr id="35" name="TextBox 34">
            <a:extLst>
              <a:ext uri="{FF2B5EF4-FFF2-40B4-BE49-F238E27FC236}">
                <a16:creationId xmlns:a16="http://schemas.microsoft.com/office/drawing/2014/main" id="{5C4E8E05-3AD2-438B-8A53-9510F37BF822}"/>
              </a:ext>
            </a:extLst>
          </p:cNvPr>
          <p:cNvSpPr txBox="1"/>
          <p:nvPr/>
        </p:nvSpPr>
        <p:spPr>
          <a:xfrm>
            <a:off x="5826099" y="1409861"/>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Research Problem</a:t>
            </a:r>
            <a:endParaRPr lang="ko-KR" altLang="en-US" sz="2000" b="1" dirty="0">
              <a:latin typeface="ADLaM Display" panose="02010000000000000000" pitchFamily="2" charset="0"/>
              <a:cs typeface="ADLaM Display" panose="02010000000000000000" pitchFamily="2" charset="0"/>
            </a:endParaRPr>
          </a:p>
        </p:txBody>
      </p:sp>
      <p:sp>
        <p:nvSpPr>
          <p:cNvPr id="38" name="TextBox 37">
            <a:extLst>
              <a:ext uri="{FF2B5EF4-FFF2-40B4-BE49-F238E27FC236}">
                <a16:creationId xmlns:a16="http://schemas.microsoft.com/office/drawing/2014/main" id="{4A319E98-0C63-4A81-9244-2616DC56DA03}"/>
              </a:ext>
            </a:extLst>
          </p:cNvPr>
          <p:cNvSpPr txBox="1"/>
          <p:nvPr/>
        </p:nvSpPr>
        <p:spPr>
          <a:xfrm>
            <a:off x="5826099" y="2389141"/>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Objectives</a:t>
            </a:r>
            <a:endParaRPr lang="ko-KR" altLang="en-US" sz="2000" b="1" dirty="0">
              <a:latin typeface="ADLaM Display" panose="02010000000000000000" pitchFamily="2" charset="0"/>
              <a:cs typeface="ADLaM Display" panose="02010000000000000000" pitchFamily="2" charset="0"/>
            </a:endParaRPr>
          </a:p>
        </p:txBody>
      </p:sp>
      <p:sp>
        <p:nvSpPr>
          <p:cNvPr id="41" name="TextBox 40">
            <a:extLst>
              <a:ext uri="{FF2B5EF4-FFF2-40B4-BE49-F238E27FC236}">
                <a16:creationId xmlns:a16="http://schemas.microsoft.com/office/drawing/2014/main" id="{BCCA9D86-98C5-4264-AF46-45A526FB4D96}"/>
              </a:ext>
            </a:extLst>
          </p:cNvPr>
          <p:cNvSpPr txBox="1"/>
          <p:nvPr/>
        </p:nvSpPr>
        <p:spPr>
          <a:xfrm>
            <a:off x="5826099" y="3374653"/>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Research Questions</a:t>
            </a:r>
            <a:endParaRPr lang="ko-KR" altLang="en-US" sz="2000" b="1" dirty="0">
              <a:latin typeface="ADLaM Display" panose="02010000000000000000" pitchFamily="2" charset="0"/>
              <a:cs typeface="ADLaM Display" panose="02010000000000000000" pitchFamily="2" charset="0"/>
            </a:endParaRPr>
          </a:p>
        </p:txBody>
      </p:sp>
      <p:sp>
        <p:nvSpPr>
          <p:cNvPr id="44" name="TextBox 43">
            <a:extLst>
              <a:ext uri="{FF2B5EF4-FFF2-40B4-BE49-F238E27FC236}">
                <a16:creationId xmlns:a16="http://schemas.microsoft.com/office/drawing/2014/main" id="{308CE1E8-9B5E-4E6F-9A6D-23248B9E056A}"/>
              </a:ext>
            </a:extLst>
          </p:cNvPr>
          <p:cNvSpPr txBox="1"/>
          <p:nvPr/>
        </p:nvSpPr>
        <p:spPr>
          <a:xfrm>
            <a:off x="5826099" y="4311005"/>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cs typeface="ADLaM Display" panose="02010000000000000000" pitchFamily="2" charset="0"/>
              </a:rPr>
              <a:t>Methodology</a:t>
            </a:r>
            <a:endParaRPr lang="ko-KR" altLang="en-US" sz="2000" b="1" dirty="0">
              <a:latin typeface="ADLaM Display" panose="02010000000000000000" pitchFamily="2" charset="0"/>
              <a:cs typeface="ADLaM Display" panose="02010000000000000000" pitchFamily="2" charset="0"/>
            </a:endParaRPr>
          </a:p>
        </p:txBody>
      </p:sp>
      <p:sp>
        <p:nvSpPr>
          <p:cNvPr id="47" name="TextBox 46">
            <a:extLst>
              <a:ext uri="{FF2B5EF4-FFF2-40B4-BE49-F238E27FC236}">
                <a16:creationId xmlns:a16="http://schemas.microsoft.com/office/drawing/2014/main" id="{7DA702EA-61BF-4C16-9B7A-00E5DF025759}"/>
              </a:ext>
            </a:extLst>
          </p:cNvPr>
          <p:cNvSpPr txBox="1"/>
          <p:nvPr/>
        </p:nvSpPr>
        <p:spPr>
          <a:xfrm>
            <a:off x="5826099" y="5306351"/>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Results</a:t>
            </a:r>
            <a:endParaRPr lang="ko-KR" altLang="en-US" sz="2000" b="1" dirty="0">
              <a:latin typeface="ADLaM Display" panose="02010000000000000000" pitchFamily="2" charset="0"/>
              <a:cs typeface="ADLaM Display" panose="02010000000000000000" pitchFamily="2" charset="0"/>
            </a:endParaRPr>
          </a:p>
        </p:txBody>
      </p:sp>
      <p:sp>
        <p:nvSpPr>
          <p:cNvPr id="49" name="Title 3">
            <a:extLst>
              <a:ext uri="{FF2B5EF4-FFF2-40B4-BE49-F238E27FC236}">
                <a16:creationId xmlns:a16="http://schemas.microsoft.com/office/drawing/2014/main" id="{D99876DD-A312-4C15-992F-217B3CD465DC}"/>
              </a:ext>
            </a:extLst>
          </p:cNvPr>
          <p:cNvSpPr txBox="1">
            <a:spLocks/>
          </p:cNvSpPr>
          <p:nvPr/>
        </p:nvSpPr>
        <p:spPr>
          <a:xfrm>
            <a:off x="347147" y="2533650"/>
            <a:ext cx="3059113" cy="179070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Content</a:t>
            </a:r>
            <a:endParaRPr lang="ko-KR" altLang="en-US" dirty="0">
              <a:solidFill>
                <a:schemeClr val="bg1"/>
              </a:solidFill>
              <a:latin typeface="ADLaM Display" panose="020F0502020204030204" pitchFamily="2" charset="0"/>
              <a:cs typeface="ADLaM Display" panose="020F0502020204030204" pitchFamily="2" charset="0"/>
            </a:endParaRPr>
          </a:p>
        </p:txBody>
      </p:sp>
      <p:sp>
        <p:nvSpPr>
          <p:cNvPr id="50" name="Oval 4">
            <a:extLst>
              <a:ext uri="{FF2B5EF4-FFF2-40B4-BE49-F238E27FC236}">
                <a16:creationId xmlns:a16="http://schemas.microsoft.com/office/drawing/2014/main" id="{607179A8-3BB9-4B8C-B3B5-760E37E0D3FF}"/>
              </a:ext>
            </a:extLst>
          </p:cNvPr>
          <p:cNvSpPr/>
          <p:nvPr/>
        </p:nvSpPr>
        <p:spPr>
          <a:xfrm>
            <a:off x="5465531" y="565412"/>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Pentagon 9">
            <a:extLst>
              <a:ext uri="{FF2B5EF4-FFF2-40B4-BE49-F238E27FC236}">
                <a16:creationId xmlns:a16="http://schemas.microsoft.com/office/drawing/2014/main" id="{2B8003E0-13C2-4D81-9731-98CCAD4260A7}"/>
              </a:ext>
            </a:extLst>
          </p:cNvPr>
          <p:cNvSpPr/>
          <p:nvPr/>
        </p:nvSpPr>
        <p:spPr>
          <a:xfrm>
            <a:off x="3953363" y="395104"/>
            <a:ext cx="1410456" cy="484632"/>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TextBox 51">
            <a:extLst>
              <a:ext uri="{FF2B5EF4-FFF2-40B4-BE49-F238E27FC236}">
                <a16:creationId xmlns:a16="http://schemas.microsoft.com/office/drawing/2014/main" id="{5E04F901-47E1-4F03-A3E3-B4211357380A}"/>
              </a:ext>
            </a:extLst>
          </p:cNvPr>
          <p:cNvSpPr txBox="1"/>
          <p:nvPr/>
        </p:nvSpPr>
        <p:spPr>
          <a:xfrm>
            <a:off x="4097379" y="437365"/>
            <a:ext cx="853040"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01.</a:t>
            </a:r>
            <a:endParaRPr lang="ko-KR" altLang="en-US" sz="2000" b="1" dirty="0">
              <a:solidFill>
                <a:schemeClr val="accent1"/>
              </a:solidFill>
              <a:cs typeface="Arial" pitchFamily="34" charset="0"/>
            </a:endParaRPr>
          </a:p>
        </p:txBody>
      </p:sp>
      <p:sp>
        <p:nvSpPr>
          <p:cNvPr id="54" name="TextBox 53">
            <a:extLst>
              <a:ext uri="{FF2B5EF4-FFF2-40B4-BE49-F238E27FC236}">
                <a16:creationId xmlns:a16="http://schemas.microsoft.com/office/drawing/2014/main" id="{CE352248-E3F2-482C-919F-CDF9ACA91BA3}"/>
              </a:ext>
            </a:extLst>
          </p:cNvPr>
          <p:cNvSpPr txBox="1"/>
          <p:nvPr/>
        </p:nvSpPr>
        <p:spPr>
          <a:xfrm>
            <a:off x="5783267" y="420324"/>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Introduction</a:t>
            </a:r>
            <a:endParaRPr lang="ko-KR" altLang="en-US" sz="2000" b="1" dirty="0">
              <a:latin typeface="ADLaM Display" panose="02010000000000000000" pitchFamily="2" charset="0"/>
              <a:cs typeface="ADLaM Display" panose="02010000000000000000" pitchFamily="2" charset="0"/>
            </a:endParaRPr>
          </a:p>
        </p:txBody>
      </p:sp>
      <p:sp>
        <p:nvSpPr>
          <p:cNvPr id="2" name="Oval 1">
            <a:extLst>
              <a:ext uri="{FF2B5EF4-FFF2-40B4-BE49-F238E27FC236}">
                <a16:creationId xmlns:a16="http://schemas.microsoft.com/office/drawing/2014/main" id="{28C2E806-BCD4-8B93-556B-DD769B3D6EB2}"/>
              </a:ext>
            </a:extLst>
          </p:cNvPr>
          <p:cNvSpPr/>
          <p:nvPr/>
        </p:nvSpPr>
        <p:spPr>
          <a:xfrm>
            <a:off x="5460619" y="6284470"/>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Pentagon 17">
            <a:extLst>
              <a:ext uri="{FF2B5EF4-FFF2-40B4-BE49-F238E27FC236}">
                <a16:creationId xmlns:a16="http://schemas.microsoft.com/office/drawing/2014/main" id="{A4742651-AE4E-A491-1BA6-25C73C0BE402}"/>
              </a:ext>
            </a:extLst>
          </p:cNvPr>
          <p:cNvSpPr/>
          <p:nvPr/>
        </p:nvSpPr>
        <p:spPr>
          <a:xfrm>
            <a:off x="3948451" y="6114162"/>
            <a:ext cx="1410456" cy="484632"/>
          </a:xfrm>
          <a:prstGeom prst="homePlat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Box 3">
            <a:extLst>
              <a:ext uri="{FF2B5EF4-FFF2-40B4-BE49-F238E27FC236}">
                <a16:creationId xmlns:a16="http://schemas.microsoft.com/office/drawing/2014/main" id="{AEB26264-6065-E5B0-72BE-FDF3392EC28A}"/>
              </a:ext>
            </a:extLst>
          </p:cNvPr>
          <p:cNvSpPr txBox="1"/>
          <p:nvPr/>
        </p:nvSpPr>
        <p:spPr>
          <a:xfrm>
            <a:off x="4092467" y="6156423"/>
            <a:ext cx="853040" cy="400110"/>
          </a:xfrm>
          <a:prstGeom prst="rect">
            <a:avLst/>
          </a:prstGeom>
          <a:noFill/>
        </p:spPr>
        <p:txBody>
          <a:bodyPr wrap="square" rtlCol="0">
            <a:spAutoFit/>
          </a:bodyPr>
          <a:lstStyle/>
          <a:p>
            <a:pPr algn="ctr"/>
            <a:r>
              <a:rPr lang="en-US" altLang="ko-KR" sz="2000" b="1" dirty="0">
                <a:solidFill>
                  <a:schemeClr val="accent6"/>
                </a:solidFill>
                <a:cs typeface="Arial" pitchFamily="34" charset="0"/>
              </a:rPr>
              <a:t>07.</a:t>
            </a:r>
            <a:endParaRPr lang="ko-KR" altLang="en-US" sz="2000" b="1" dirty="0">
              <a:solidFill>
                <a:schemeClr val="accent6"/>
              </a:solidFill>
              <a:cs typeface="Arial" pitchFamily="34" charset="0"/>
            </a:endParaRPr>
          </a:p>
        </p:txBody>
      </p:sp>
      <p:sp>
        <p:nvSpPr>
          <p:cNvPr id="5" name="TextBox 4">
            <a:extLst>
              <a:ext uri="{FF2B5EF4-FFF2-40B4-BE49-F238E27FC236}">
                <a16:creationId xmlns:a16="http://schemas.microsoft.com/office/drawing/2014/main" id="{0A9F5665-66F5-66E5-1402-C05793CE6174}"/>
              </a:ext>
            </a:extLst>
          </p:cNvPr>
          <p:cNvSpPr txBox="1"/>
          <p:nvPr/>
        </p:nvSpPr>
        <p:spPr>
          <a:xfrm>
            <a:off x="5821187" y="6147007"/>
            <a:ext cx="5779742" cy="400110"/>
          </a:xfrm>
          <a:prstGeom prst="rect">
            <a:avLst/>
          </a:prstGeom>
          <a:noFill/>
        </p:spPr>
        <p:txBody>
          <a:bodyPr wrap="square" rtlCol="0" anchor="ctr">
            <a:spAutoFit/>
          </a:bodyPr>
          <a:lstStyle/>
          <a:p>
            <a:pPr algn="ctr"/>
            <a:r>
              <a:rPr lang="en-US" altLang="ko-KR" sz="2000" b="1" dirty="0">
                <a:latin typeface="ADLaM Display" panose="02010000000000000000" pitchFamily="2" charset="0"/>
                <a:ea typeface="ADLaM Display" panose="02010000000000000000" pitchFamily="2" charset="0"/>
                <a:cs typeface="ADLaM Display" panose="02010000000000000000" pitchFamily="2" charset="0"/>
              </a:rPr>
              <a:t>Conclusion</a:t>
            </a:r>
            <a:endParaRPr lang="ko-KR" altLang="en-US" sz="2000" b="1"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7964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Introduction</a:t>
            </a:r>
          </a:p>
        </p:txBody>
      </p:sp>
      <p:grpSp>
        <p:nvGrpSpPr>
          <p:cNvPr id="13" name="Graphic 1">
            <a:extLst>
              <a:ext uri="{FF2B5EF4-FFF2-40B4-BE49-F238E27FC236}">
                <a16:creationId xmlns:a16="http://schemas.microsoft.com/office/drawing/2014/main" id="{B9C5B864-E3E7-4793-8C2A-BBF75AAE80B1}"/>
              </a:ext>
            </a:extLst>
          </p:cNvPr>
          <p:cNvGrpSpPr/>
          <p:nvPr/>
        </p:nvGrpSpPr>
        <p:grpSpPr>
          <a:xfrm>
            <a:off x="174144" y="1376624"/>
            <a:ext cx="4631549" cy="5481376"/>
            <a:chOff x="3889868" y="2615973"/>
            <a:chExt cx="3503018" cy="4145774"/>
          </a:xfrm>
        </p:grpSpPr>
        <p:sp>
          <p:nvSpPr>
            <p:cNvPr id="14" name="Freeform: Shape 13">
              <a:extLst>
                <a:ext uri="{FF2B5EF4-FFF2-40B4-BE49-F238E27FC236}">
                  <a16:creationId xmlns:a16="http://schemas.microsoft.com/office/drawing/2014/main" id="{B3624AD5-694C-4081-A171-C57B928B5EC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tx1"/>
            </a:solidFill>
            <a:ln w="534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2F0C21-57E9-45E0-8F6F-227C9307F02F}"/>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w="534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BCEB64B-1873-4961-BD3E-F5D7DA830442}"/>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0D5E1E-7B59-4F98-A106-44AEB9AFB392}"/>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584A934-E47D-405D-ADF1-24EA80E9F188}"/>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0F532B4-E8A1-4AA4-B2D0-40A325FAD4E0}"/>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E4A52E-C235-4A76-A445-DB4C38C88E5A}"/>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3E2336D-3FDF-4192-96A3-F5E47EE0CC57}"/>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52BCE3-F3F7-4243-A710-305D2EDD75D9}"/>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EF3D505-FB64-4970-835B-89B6301BCB8B}"/>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4DDE4BEA-A026-6CA1-6A13-D4062BE36821}"/>
              </a:ext>
            </a:extLst>
          </p:cNvPr>
          <p:cNvSpPr txBox="1"/>
          <p:nvPr/>
        </p:nvSpPr>
        <p:spPr>
          <a:xfrm>
            <a:off x="5033175" y="2032277"/>
            <a:ext cx="6854255" cy="2031325"/>
          </a:xfrm>
          <a:prstGeom prst="rect">
            <a:avLst/>
          </a:prstGeom>
          <a:noFill/>
        </p:spPr>
        <p:txBody>
          <a:bodyPr wrap="square" rtlCol="0">
            <a:spAutoFit/>
          </a:bodyPr>
          <a:lstStyle/>
          <a:p>
            <a:r>
              <a:rPr lang="en-US" dirty="0"/>
              <a:t>In order to comprehend how various services affect a bank's overall performance, we dive into the complex subject of banking in this research. As the financial landscape changes, we want to find out what the main factors are that affect banks. In order to support an effective and successful banking industry, our investigation aims to provide insights that help these institutions in growing and adapting to continuous change.</a:t>
            </a:r>
          </a:p>
        </p:txBody>
      </p:sp>
    </p:spTree>
    <p:extLst>
      <p:ext uri="{BB962C8B-B14F-4D97-AF65-F5344CB8AC3E}">
        <p14:creationId xmlns:p14="http://schemas.microsoft.com/office/powerpoint/2010/main" val="18473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Research Problem</a:t>
            </a:r>
          </a:p>
        </p:txBody>
      </p:sp>
      <p:sp>
        <p:nvSpPr>
          <p:cNvPr id="29" name="Freeform: Shape 28">
            <a:extLst>
              <a:ext uri="{FF2B5EF4-FFF2-40B4-BE49-F238E27FC236}">
                <a16:creationId xmlns:a16="http://schemas.microsoft.com/office/drawing/2014/main" id="{0D15A3B3-C75B-4D61-B861-D5438CCE1EA6}"/>
              </a:ext>
            </a:extLst>
          </p:cNvPr>
          <p:cNvSpPr/>
          <p:nvPr/>
        </p:nvSpPr>
        <p:spPr>
          <a:xfrm flipH="1">
            <a:off x="7413831" y="1259349"/>
            <a:ext cx="4081931" cy="2398541"/>
          </a:xfrm>
          <a:custGeom>
            <a:avLst/>
            <a:gdLst>
              <a:gd name="connsiteX0" fmla="*/ 113380 w 3584566"/>
              <a:gd name="connsiteY0" fmla="*/ 1853015 h 2106290"/>
              <a:gd name="connsiteX1" fmla="*/ 75670 w 3584566"/>
              <a:gd name="connsiteY1" fmla="*/ 1879468 h 2106290"/>
              <a:gd name="connsiteX2" fmla="*/ 84394 w 3584566"/>
              <a:gd name="connsiteY2" fmla="*/ 1932093 h 2106290"/>
              <a:gd name="connsiteX3" fmla="*/ 142928 w 3584566"/>
              <a:gd name="connsiteY3" fmla="*/ 1929279 h 2106290"/>
              <a:gd name="connsiteX4" fmla="*/ 153059 w 3584566"/>
              <a:gd name="connsiteY4" fmla="*/ 1902544 h 2106290"/>
              <a:gd name="connsiteX5" fmla="*/ 147712 w 3584566"/>
              <a:gd name="connsiteY5" fmla="*/ 1879750 h 2106290"/>
              <a:gd name="connsiteX6" fmla="*/ 113380 w 3584566"/>
              <a:gd name="connsiteY6" fmla="*/ 1853015 h 2106290"/>
              <a:gd name="connsiteX7" fmla="*/ 443198 w 3584566"/>
              <a:gd name="connsiteY7" fmla="*/ 1805738 h 2106290"/>
              <a:gd name="connsiteX8" fmla="*/ 404926 w 3584566"/>
              <a:gd name="connsiteY8" fmla="*/ 1853578 h 2106290"/>
              <a:gd name="connsiteX9" fmla="*/ 445731 w 3584566"/>
              <a:gd name="connsiteY9" fmla="*/ 1900856 h 2106290"/>
              <a:gd name="connsiteX10" fmla="*/ 484848 w 3584566"/>
              <a:gd name="connsiteY10" fmla="*/ 1853860 h 2106290"/>
              <a:gd name="connsiteX11" fmla="*/ 443198 w 3584566"/>
              <a:gd name="connsiteY11" fmla="*/ 1805738 h 2106290"/>
              <a:gd name="connsiteX12" fmla="*/ 295174 w 3584566"/>
              <a:gd name="connsiteY12" fmla="*/ 1473386 h 2106290"/>
              <a:gd name="connsiteX13" fmla="*/ 289827 w 3584566"/>
              <a:gd name="connsiteY13" fmla="*/ 1497025 h 2106290"/>
              <a:gd name="connsiteX14" fmla="*/ 398172 w 3584566"/>
              <a:gd name="connsiteY14" fmla="*/ 1515036 h 2106290"/>
              <a:gd name="connsiteX15" fmla="*/ 1076383 w 3584566"/>
              <a:gd name="connsiteY15" fmla="*/ 1624225 h 2106290"/>
              <a:gd name="connsiteX16" fmla="*/ 1270559 w 3584566"/>
              <a:gd name="connsiteY16" fmla="*/ 1655743 h 2106290"/>
              <a:gd name="connsiteX17" fmla="*/ 1289977 w 3584566"/>
              <a:gd name="connsiteY17" fmla="*/ 1644205 h 2106290"/>
              <a:gd name="connsiteX18" fmla="*/ 1291947 w 3584566"/>
              <a:gd name="connsiteY18" fmla="*/ 1632386 h 2106290"/>
              <a:gd name="connsiteX19" fmla="*/ 295174 w 3584566"/>
              <a:gd name="connsiteY19" fmla="*/ 1473386 h 2106290"/>
              <a:gd name="connsiteX20" fmla="*/ 3290487 w 3584566"/>
              <a:gd name="connsiteY20" fmla="*/ 1327435 h 2106290"/>
              <a:gd name="connsiteX21" fmla="*/ 3356339 w 3584566"/>
              <a:gd name="connsiteY21" fmla="*/ 1455760 h 2106290"/>
              <a:gd name="connsiteX22" fmla="*/ 3316659 w 3584566"/>
              <a:gd name="connsiteY22" fmla="*/ 1753216 h 2106290"/>
              <a:gd name="connsiteX23" fmla="*/ 3119387 w 3584566"/>
              <a:gd name="connsiteY23" fmla="*/ 1987072 h 2106290"/>
              <a:gd name="connsiteX24" fmla="*/ 2970518 w 3584566"/>
              <a:gd name="connsiteY24" fmla="*/ 2031817 h 2106290"/>
              <a:gd name="connsiteX25" fmla="*/ 2956729 w 3584566"/>
              <a:gd name="connsiteY25" fmla="*/ 2030973 h 2106290"/>
              <a:gd name="connsiteX26" fmla="*/ 3287392 w 3584566"/>
              <a:gd name="connsiteY26" fmla="*/ 1756030 h 2106290"/>
              <a:gd name="connsiteX27" fmla="*/ 3290487 w 3584566"/>
              <a:gd name="connsiteY27" fmla="*/ 1327435 h 2106290"/>
              <a:gd name="connsiteX28" fmla="*/ 122104 w 3584566"/>
              <a:gd name="connsiteY28" fmla="*/ 1319452 h 2106290"/>
              <a:gd name="connsiteX29" fmla="*/ 84957 w 3584566"/>
              <a:gd name="connsiteY29" fmla="*/ 1342528 h 2106290"/>
              <a:gd name="connsiteX30" fmla="*/ 79328 w 3584566"/>
              <a:gd name="connsiteY30" fmla="*/ 1361102 h 2106290"/>
              <a:gd name="connsiteX31" fmla="*/ 117882 w 3584566"/>
              <a:gd name="connsiteY31" fmla="*/ 1413445 h 2106290"/>
              <a:gd name="connsiteX32" fmla="*/ 158969 w 3584566"/>
              <a:gd name="connsiteY32" fmla="*/ 1367011 h 2106290"/>
              <a:gd name="connsiteX33" fmla="*/ 154466 w 3584566"/>
              <a:gd name="connsiteY33" fmla="*/ 1346749 h 2106290"/>
              <a:gd name="connsiteX34" fmla="*/ 122104 w 3584566"/>
              <a:gd name="connsiteY34" fmla="*/ 1319452 h 2106290"/>
              <a:gd name="connsiteX35" fmla="*/ 442073 w 3584566"/>
              <a:gd name="connsiteY35" fmla="*/ 1278365 h 2106290"/>
              <a:gd name="connsiteX36" fmla="*/ 404363 w 3584566"/>
              <a:gd name="connsiteY36" fmla="*/ 1310165 h 2106290"/>
              <a:gd name="connsiteX37" fmla="*/ 403800 w 3584566"/>
              <a:gd name="connsiteY37" fmla="*/ 1334930 h 2106290"/>
              <a:gd name="connsiteX38" fmla="*/ 444887 w 3584566"/>
              <a:gd name="connsiteY38" fmla="*/ 1371514 h 2106290"/>
              <a:gd name="connsiteX39" fmla="*/ 480908 w 3584566"/>
              <a:gd name="connsiteY39" fmla="*/ 1322548 h 2106290"/>
              <a:gd name="connsiteX40" fmla="*/ 477531 w 3584566"/>
              <a:gd name="connsiteY40" fmla="*/ 1307351 h 2106290"/>
              <a:gd name="connsiteX41" fmla="*/ 442073 w 3584566"/>
              <a:gd name="connsiteY41" fmla="*/ 1278365 h 2106290"/>
              <a:gd name="connsiteX42" fmla="*/ 3141751 w 3584566"/>
              <a:gd name="connsiteY42" fmla="*/ 1260393 h 2106290"/>
              <a:gd name="connsiteX43" fmla="*/ 3191148 w 3584566"/>
              <a:gd name="connsiteY43" fmla="*/ 1263554 h 2106290"/>
              <a:gd name="connsiteX44" fmla="*/ 3193962 w 3584566"/>
              <a:gd name="connsiteY44" fmla="*/ 1263836 h 2106290"/>
              <a:gd name="connsiteX45" fmla="*/ 3252497 w 3584566"/>
              <a:gd name="connsiteY45" fmla="*/ 1303234 h 2106290"/>
              <a:gd name="connsiteX46" fmla="*/ 3317222 w 3584566"/>
              <a:gd name="connsiteY46" fmla="*/ 1551161 h 2106290"/>
              <a:gd name="connsiteX47" fmla="*/ 3054099 w 3584566"/>
              <a:gd name="connsiteY47" fmla="*/ 1974691 h 2106290"/>
              <a:gd name="connsiteX48" fmla="*/ 2880184 w 3584566"/>
              <a:gd name="connsiteY48" fmla="*/ 2012119 h 2106290"/>
              <a:gd name="connsiteX49" fmla="*/ 2859922 w 3584566"/>
              <a:gd name="connsiteY49" fmla="*/ 2003958 h 2106290"/>
              <a:gd name="connsiteX50" fmla="*/ 2765930 w 3584566"/>
              <a:gd name="connsiteY50" fmla="*/ 1856778 h 2106290"/>
              <a:gd name="connsiteX51" fmla="*/ 2788161 w 3584566"/>
              <a:gd name="connsiteY51" fmla="*/ 1580709 h 2106290"/>
              <a:gd name="connsiteX52" fmla="*/ 3005695 w 3584566"/>
              <a:gd name="connsiteY52" fmla="*/ 1304359 h 2106290"/>
              <a:gd name="connsiteX53" fmla="*/ 3141751 w 3584566"/>
              <a:gd name="connsiteY53" fmla="*/ 1260393 h 2106290"/>
              <a:gd name="connsiteX54" fmla="*/ 3134302 w 3584566"/>
              <a:gd name="connsiteY54" fmla="*/ 1239915 h 2106290"/>
              <a:gd name="connsiteX55" fmla="*/ 2957011 w 3584566"/>
              <a:gd name="connsiteY55" fmla="*/ 1311676 h 2106290"/>
              <a:gd name="connsiteX56" fmla="*/ 2740602 w 3584566"/>
              <a:gd name="connsiteY56" fmla="*/ 1681174 h 2106290"/>
              <a:gd name="connsiteX57" fmla="*/ 2766492 w 3584566"/>
              <a:gd name="connsiteY57" fmla="*/ 1919251 h 2106290"/>
              <a:gd name="connsiteX58" fmla="*/ 2889471 w 3584566"/>
              <a:gd name="connsiteY58" fmla="*/ 2036883 h 2106290"/>
              <a:gd name="connsiteX59" fmla="*/ 3098562 w 3584566"/>
              <a:gd name="connsiteY59" fmla="*/ 2022531 h 2106290"/>
              <a:gd name="connsiteX60" fmla="*/ 3261220 w 3584566"/>
              <a:gd name="connsiteY60" fmla="*/ 1886889 h 2106290"/>
              <a:gd name="connsiteX61" fmla="*/ 3386450 w 3584566"/>
              <a:gd name="connsiteY61" fmla="*/ 1536245 h 2106290"/>
              <a:gd name="connsiteX62" fmla="*/ 3381666 w 3584566"/>
              <a:gd name="connsiteY62" fmla="*/ 1478274 h 2106290"/>
              <a:gd name="connsiteX63" fmla="*/ 3304558 w 3584566"/>
              <a:gd name="connsiteY63" fmla="*/ 1309987 h 2106290"/>
              <a:gd name="connsiteX64" fmla="*/ 3245180 w 3584566"/>
              <a:gd name="connsiteY64" fmla="*/ 1259051 h 2106290"/>
              <a:gd name="connsiteX65" fmla="*/ 3233923 w 3584566"/>
              <a:gd name="connsiteY65" fmla="*/ 1253423 h 2106290"/>
              <a:gd name="connsiteX66" fmla="*/ 3134302 w 3584566"/>
              <a:gd name="connsiteY66" fmla="*/ 1239915 h 2106290"/>
              <a:gd name="connsiteX67" fmla="*/ 485006 w 3584566"/>
              <a:gd name="connsiteY67" fmla="*/ 1232130 h 2106290"/>
              <a:gd name="connsiteX68" fmla="*/ 459520 w 3584566"/>
              <a:gd name="connsiteY68" fmla="*/ 1232776 h 2106290"/>
              <a:gd name="connsiteX69" fmla="*/ 126325 w 3584566"/>
              <a:gd name="connsiteY69" fmla="*/ 1275833 h 2106290"/>
              <a:gd name="connsiteX70" fmla="*/ 47528 w 3584566"/>
              <a:gd name="connsiteY70" fmla="*/ 1351252 h 2106290"/>
              <a:gd name="connsiteX71" fmla="*/ 46403 w 3584566"/>
              <a:gd name="connsiteY71" fmla="*/ 1365323 h 2106290"/>
              <a:gd name="connsiteX72" fmla="*/ 46403 w 3584566"/>
              <a:gd name="connsiteY72" fmla="*/ 1643642 h 2106290"/>
              <a:gd name="connsiteX73" fmla="*/ 44433 w 3584566"/>
              <a:gd name="connsiteY73" fmla="*/ 1643642 h 2106290"/>
              <a:gd name="connsiteX74" fmla="*/ 44714 w 3584566"/>
              <a:gd name="connsiteY74" fmla="*/ 1885660 h 2106290"/>
              <a:gd name="connsiteX75" fmla="*/ 48373 w 3584566"/>
              <a:gd name="connsiteY75" fmla="*/ 1940254 h 2106290"/>
              <a:gd name="connsiteX76" fmla="*/ 103249 w 3584566"/>
              <a:gd name="connsiteY76" fmla="*/ 1985281 h 2106290"/>
              <a:gd name="connsiteX77" fmla="*/ 117319 w 3584566"/>
              <a:gd name="connsiteY77" fmla="*/ 1984155 h 2106290"/>
              <a:gd name="connsiteX78" fmla="*/ 252399 w 3584566"/>
              <a:gd name="connsiteY78" fmla="*/ 1965863 h 2106290"/>
              <a:gd name="connsiteX79" fmla="*/ 464304 w 3584566"/>
              <a:gd name="connsiteY79" fmla="*/ 1937721 h 2106290"/>
              <a:gd name="connsiteX80" fmla="*/ 519743 w 3584566"/>
              <a:gd name="connsiteY80" fmla="*/ 1880875 h 2106290"/>
              <a:gd name="connsiteX81" fmla="*/ 523965 w 3584566"/>
              <a:gd name="connsiteY81" fmla="*/ 1755646 h 2106290"/>
              <a:gd name="connsiteX82" fmla="*/ 518336 w 3584566"/>
              <a:gd name="connsiteY82" fmla="*/ 1741856 h 2106290"/>
              <a:gd name="connsiteX83" fmla="*/ 508768 w 3584566"/>
              <a:gd name="connsiteY83" fmla="*/ 1736791 h 2106290"/>
              <a:gd name="connsiteX84" fmla="*/ 502577 w 3584566"/>
              <a:gd name="connsiteY84" fmla="*/ 1746922 h 2106290"/>
              <a:gd name="connsiteX85" fmla="*/ 502858 w 3584566"/>
              <a:gd name="connsiteY85" fmla="*/ 1796170 h 2106290"/>
              <a:gd name="connsiteX86" fmla="*/ 493009 w 3584566"/>
              <a:gd name="connsiteY86" fmla="*/ 1873840 h 2106290"/>
              <a:gd name="connsiteX87" fmla="*/ 444605 w 3584566"/>
              <a:gd name="connsiteY87" fmla="*/ 1916334 h 2106290"/>
              <a:gd name="connsiteX88" fmla="*/ 103530 w 3584566"/>
              <a:gd name="connsiteY88" fmla="*/ 1963612 h 2106290"/>
              <a:gd name="connsiteX89" fmla="*/ 59629 w 3584566"/>
              <a:gd name="connsiteY89" fmla="*/ 1934344 h 2106290"/>
              <a:gd name="connsiteX90" fmla="*/ 51750 w 3584566"/>
              <a:gd name="connsiteY90" fmla="*/ 1877498 h 2106290"/>
              <a:gd name="connsiteX91" fmla="*/ 51468 w 3584566"/>
              <a:gd name="connsiteY91" fmla="*/ 1390932 h 2106290"/>
              <a:gd name="connsiteX92" fmla="*/ 56534 w 3584566"/>
              <a:gd name="connsiteY92" fmla="*/ 1352096 h 2106290"/>
              <a:gd name="connsiteX93" fmla="*/ 114224 w 3584566"/>
              <a:gd name="connsiteY93" fmla="*/ 1298065 h 2106290"/>
              <a:gd name="connsiteX94" fmla="*/ 448827 w 3584566"/>
              <a:gd name="connsiteY94" fmla="*/ 1254445 h 2106290"/>
              <a:gd name="connsiteX95" fmla="*/ 494697 w 3584566"/>
              <a:gd name="connsiteY95" fmla="*/ 1286526 h 2106290"/>
              <a:gd name="connsiteX96" fmla="*/ 502014 w 3584566"/>
              <a:gd name="connsiteY96" fmla="*/ 1353503 h 2106290"/>
              <a:gd name="connsiteX97" fmla="*/ 510457 w 3584566"/>
              <a:gd name="connsiteY97" fmla="*/ 1394590 h 2106290"/>
              <a:gd name="connsiteX98" fmla="*/ 520025 w 3584566"/>
              <a:gd name="connsiteY98" fmla="*/ 1402470 h 2106290"/>
              <a:gd name="connsiteX99" fmla="*/ 527342 w 3584566"/>
              <a:gd name="connsiteY99" fmla="*/ 1391213 h 2106290"/>
              <a:gd name="connsiteX100" fmla="*/ 520306 w 3584566"/>
              <a:gd name="connsiteY100" fmla="*/ 1277521 h 2106290"/>
              <a:gd name="connsiteX101" fmla="*/ 485006 w 3584566"/>
              <a:gd name="connsiteY101" fmla="*/ 1232130 h 2106290"/>
              <a:gd name="connsiteX102" fmla="*/ 3149780 w 3584566"/>
              <a:gd name="connsiteY102" fmla="*/ 1193763 h 2106290"/>
              <a:gd name="connsiteX103" fmla="*/ 3390671 w 3584566"/>
              <a:gd name="connsiteY103" fmla="*/ 1342069 h 2106290"/>
              <a:gd name="connsiteX104" fmla="*/ 3422471 w 3584566"/>
              <a:gd name="connsiteY104" fmla="*/ 1589714 h 2106290"/>
              <a:gd name="connsiteX105" fmla="*/ 3238989 w 3584566"/>
              <a:gd name="connsiteY105" fmla="*/ 1970750 h 2106290"/>
              <a:gd name="connsiteX106" fmla="*/ 3034400 w 3584566"/>
              <a:gd name="connsiteY106" fmla="*/ 2096543 h 2106290"/>
              <a:gd name="connsiteX107" fmla="*/ 2731597 w 3584566"/>
              <a:gd name="connsiteY107" fmla="*/ 1943453 h 2106290"/>
              <a:gd name="connsiteX108" fmla="*/ 2701204 w 3584566"/>
              <a:gd name="connsiteY108" fmla="*/ 1750683 h 2106290"/>
              <a:gd name="connsiteX109" fmla="*/ 2980931 w 3584566"/>
              <a:gd name="connsiteY109" fmla="*/ 1253986 h 2106290"/>
              <a:gd name="connsiteX110" fmla="*/ 3149780 w 3584566"/>
              <a:gd name="connsiteY110" fmla="*/ 1193763 h 2106290"/>
              <a:gd name="connsiteX111" fmla="*/ 3066480 w 3584566"/>
              <a:gd name="connsiteY111" fmla="*/ 1149300 h 2106290"/>
              <a:gd name="connsiteX112" fmla="*/ 3188614 w 3584566"/>
              <a:gd name="connsiteY112" fmla="*/ 1167873 h 2106290"/>
              <a:gd name="connsiteX113" fmla="*/ 3197338 w 3584566"/>
              <a:gd name="connsiteY113" fmla="*/ 1171250 h 2106290"/>
              <a:gd name="connsiteX114" fmla="*/ 3110944 w 3584566"/>
              <a:gd name="connsiteY114" fmla="*/ 1178004 h 2106290"/>
              <a:gd name="connsiteX115" fmla="*/ 2914797 w 3584566"/>
              <a:gd name="connsiteY115" fmla="*/ 1276218 h 2106290"/>
              <a:gd name="connsiteX116" fmla="*/ 2686288 w 3584566"/>
              <a:gd name="connsiteY116" fmla="*/ 1698341 h 2106290"/>
              <a:gd name="connsiteX117" fmla="*/ 2708520 w 3584566"/>
              <a:gd name="connsiteY117" fmla="*/ 1944579 h 2106290"/>
              <a:gd name="connsiteX118" fmla="*/ 2773245 w 3584566"/>
              <a:gd name="connsiteY118" fmla="*/ 2047577 h 2106290"/>
              <a:gd name="connsiteX119" fmla="*/ 2780281 w 3584566"/>
              <a:gd name="connsiteY119" fmla="*/ 2057426 h 2106290"/>
              <a:gd name="connsiteX120" fmla="*/ 2711334 w 3584566"/>
              <a:gd name="connsiteY120" fmla="*/ 2001706 h 2106290"/>
              <a:gd name="connsiteX121" fmla="*/ 2618749 w 3584566"/>
              <a:gd name="connsiteY121" fmla="*/ 1733799 h 2106290"/>
              <a:gd name="connsiteX122" fmla="*/ 2696138 w 3584566"/>
              <a:gd name="connsiteY122" fmla="*/ 1438876 h 2106290"/>
              <a:gd name="connsiteX123" fmla="*/ 2948567 w 3584566"/>
              <a:gd name="connsiteY123" fmla="*/ 1185602 h 2106290"/>
              <a:gd name="connsiteX124" fmla="*/ 3066480 w 3584566"/>
              <a:gd name="connsiteY124" fmla="*/ 1149300 h 2106290"/>
              <a:gd name="connsiteX125" fmla="*/ 2988282 w 3584566"/>
              <a:gd name="connsiteY125" fmla="*/ 1088056 h 2106290"/>
              <a:gd name="connsiteX126" fmla="*/ 3025394 w 3584566"/>
              <a:gd name="connsiteY126" fmla="*/ 1092453 h 2106290"/>
              <a:gd name="connsiteX127" fmla="*/ 3150624 w 3584566"/>
              <a:gd name="connsiteY127" fmla="*/ 1133821 h 2106290"/>
              <a:gd name="connsiteX128" fmla="*/ 3144995 w 3584566"/>
              <a:gd name="connsiteY128" fmla="*/ 1134103 h 2106290"/>
              <a:gd name="connsiteX129" fmla="*/ 2937311 w 3584566"/>
              <a:gd name="connsiteY129" fmla="*/ 1168435 h 2106290"/>
              <a:gd name="connsiteX130" fmla="*/ 2759175 w 3584566"/>
              <a:gd name="connsiteY130" fmla="*/ 1313083 h 2106290"/>
              <a:gd name="connsiteX131" fmla="*/ 2598768 w 3584566"/>
              <a:gd name="connsiteY131" fmla="*/ 1715507 h 2106290"/>
              <a:gd name="connsiteX132" fmla="*/ 2664901 w 3584566"/>
              <a:gd name="connsiteY132" fmla="*/ 1976097 h 2106290"/>
              <a:gd name="connsiteX133" fmla="*/ 2707958 w 3584566"/>
              <a:gd name="connsiteY133" fmla="*/ 2031255 h 2106290"/>
              <a:gd name="connsiteX134" fmla="*/ 2494926 w 3584566"/>
              <a:gd name="connsiteY134" fmla="*/ 1660068 h 2106290"/>
              <a:gd name="connsiteX135" fmla="*/ 2534887 w 3584566"/>
              <a:gd name="connsiteY135" fmla="*/ 1486998 h 2106290"/>
              <a:gd name="connsiteX136" fmla="*/ 2733848 w 3584566"/>
              <a:gd name="connsiteY136" fmla="*/ 1196577 h 2106290"/>
              <a:gd name="connsiteX137" fmla="*/ 2951382 w 3584566"/>
              <a:gd name="connsiteY137" fmla="*/ 1088513 h 2106290"/>
              <a:gd name="connsiteX138" fmla="*/ 2988282 w 3584566"/>
              <a:gd name="connsiteY138" fmla="*/ 1088056 h 2106290"/>
              <a:gd name="connsiteX139" fmla="*/ 2711053 w 3584566"/>
              <a:gd name="connsiteY139" fmla="*/ 991707 h 2106290"/>
              <a:gd name="connsiteX140" fmla="*/ 2747637 w 3584566"/>
              <a:gd name="connsiteY140" fmla="*/ 999024 h 2106290"/>
              <a:gd name="connsiteX141" fmla="*/ 2898194 w 3584566"/>
              <a:gd name="connsiteY141" fmla="*/ 1064594 h 2106290"/>
              <a:gd name="connsiteX142" fmla="*/ 2912546 w 3584566"/>
              <a:gd name="connsiteY142" fmla="*/ 1071910 h 2106290"/>
              <a:gd name="connsiteX143" fmla="*/ 2902416 w 3584566"/>
              <a:gd name="connsiteY143" fmla="*/ 1075569 h 2106290"/>
              <a:gd name="connsiteX144" fmla="*/ 2702892 w 3584566"/>
              <a:gd name="connsiteY144" fmla="*/ 1196296 h 2106290"/>
              <a:gd name="connsiteX145" fmla="*/ 2508153 w 3584566"/>
              <a:gd name="connsiteY145" fmla="*/ 1497692 h 2106290"/>
              <a:gd name="connsiteX146" fmla="*/ 2484233 w 3584566"/>
              <a:gd name="connsiteY146" fmla="*/ 1786142 h 2106290"/>
              <a:gd name="connsiteX147" fmla="*/ 2507308 w 3584566"/>
              <a:gd name="connsiteY147" fmla="*/ 1860999 h 2106290"/>
              <a:gd name="connsiteX148" fmla="*/ 2343525 w 3584566"/>
              <a:gd name="connsiteY148" fmla="*/ 1767006 h 2106290"/>
              <a:gd name="connsiteX149" fmla="*/ 2288086 w 3584566"/>
              <a:gd name="connsiteY149" fmla="*/ 1697497 h 2106290"/>
              <a:gd name="connsiteX150" fmla="*/ 2251783 w 3584566"/>
              <a:gd name="connsiteY150" fmla="*/ 1486435 h 2106290"/>
              <a:gd name="connsiteX151" fmla="*/ 2424854 w 3584566"/>
              <a:gd name="connsiteY151" fmla="*/ 1115530 h 2106290"/>
              <a:gd name="connsiteX152" fmla="*/ 2711053 w 3584566"/>
              <a:gd name="connsiteY152" fmla="*/ 991707 h 2106290"/>
              <a:gd name="connsiteX153" fmla="*/ 3314689 w 3584566"/>
              <a:gd name="connsiteY153" fmla="*/ 935706 h 2106290"/>
              <a:gd name="connsiteX154" fmla="*/ 3372942 w 3584566"/>
              <a:gd name="connsiteY154" fmla="*/ 999024 h 2106290"/>
              <a:gd name="connsiteX155" fmla="*/ 3335796 w 3584566"/>
              <a:gd name="connsiteY155" fmla="*/ 1226407 h 2106290"/>
              <a:gd name="connsiteX156" fmla="*/ 3333544 w 3584566"/>
              <a:gd name="connsiteY156" fmla="*/ 1230629 h 2106290"/>
              <a:gd name="connsiteX157" fmla="*/ 3323132 w 3584566"/>
              <a:gd name="connsiteY157" fmla="*/ 1223875 h 2106290"/>
              <a:gd name="connsiteX158" fmla="*/ 3304840 w 3584566"/>
              <a:gd name="connsiteY158" fmla="*/ 1210930 h 2106290"/>
              <a:gd name="connsiteX159" fmla="*/ 3223792 w 3584566"/>
              <a:gd name="connsiteY159" fmla="*/ 1159149 h 2106290"/>
              <a:gd name="connsiteX160" fmla="*/ 3219290 w 3584566"/>
              <a:gd name="connsiteY160" fmla="*/ 1155772 h 2106290"/>
              <a:gd name="connsiteX161" fmla="*/ 3179610 w 3584566"/>
              <a:gd name="connsiteY161" fmla="*/ 1122847 h 2106290"/>
              <a:gd name="connsiteX162" fmla="*/ 2991343 w 3584566"/>
              <a:gd name="connsiteY162" fmla="*/ 1064594 h 2106290"/>
              <a:gd name="connsiteX163" fmla="*/ 2985715 w 3584566"/>
              <a:gd name="connsiteY163" fmla="*/ 1064312 h 2106290"/>
              <a:gd name="connsiteX164" fmla="*/ 2910577 w 3584566"/>
              <a:gd name="connsiteY164" fmla="*/ 1047146 h 2106290"/>
              <a:gd name="connsiteX165" fmla="*/ 2782252 w 3584566"/>
              <a:gd name="connsiteY165" fmla="*/ 989737 h 2106290"/>
              <a:gd name="connsiteX166" fmla="*/ 2661806 w 3584566"/>
              <a:gd name="connsiteY166" fmla="*/ 972571 h 2106290"/>
              <a:gd name="connsiteX167" fmla="*/ 2401215 w 3584566"/>
              <a:gd name="connsiteY167" fmla="*/ 1110746 h 2106290"/>
              <a:gd name="connsiteX168" fmla="*/ 2232366 w 3584566"/>
              <a:gd name="connsiteY168" fmla="*/ 1476867 h 2106290"/>
              <a:gd name="connsiteX169" fmla="*/ 2277393 w 3584566"/>
              <a:gd name="connsiteY169" fmla="*/ 1722261 h 2106290"/>
              <a:gd name="connsiteX170" fmla="*/ 2358159 w 3584566"/>
              <a:gd name="connsiteY170" fmla="*/ 1803027 h 2106290"/>
              <a:gd name="connsiteX171" fmla="*/ 2352249 w 3584566"/>
              <a:gd name="connsiteY171" fmla="*/ 1804153 h 2106290"/>
              <a:gd name="connsiteX172" fmla="*/ 2051416 w 3584566"/>
              <a:gd name="connsiteY172" fmla="*/ 1813158 h 2106290"/>
              <a:gd name="connsiteX173" fmla="*/ 2038752 w 3584566"/>
              <a:gd name="connsiteY173" fmla="*/ 1813158 h 2106290"/>
              <a:gd name="connsiteX174" fmla="*/ 1991475 w 3584566"/>
              <a:gd name="connsiteY174" fmla="*/ 1759971 h 2106290"/>
              <a:gd name="connsiteX175" fmla="*/ 2005827 w 3584566"/>
              <a:gd name="connsiteY175" fmla="*/ 1687084 h 2106290"/>
              <a:gd name="connsiteX176" fmla="*/ 2145972 w 3584566"/>
              <a:gd name="connsiteY176" fmla="*/ 1057277 h 2106290"/>
              <a:gd name="connsiteX177" fmla="*/ 2238557 w 3584566"/>
              <a:gd name="connsiteY177" fmla="*/ 980451 h 2106290"/>
              <a:gd name="connsiteX178" fmla="*/ 2658710 w 3584566"/>
              <a:gd name="connsiteY178" fmla="*/ 963003 h 2106290"/>
              <a:gd name="connsiteX179" fmla="*/ 3035244 w 3584566"/>
              <a:gd name="connsiteY179" fmla="*/ 947525 h 2106290"/>
              <a:gd name="connsiteX180" fmla="*/ 3226325 w 3584566"/>
              <a:gd name="connsiteY180" fmla="*/ 940208 h 2106290"/>
              <a:gd name="connsiteX181" fmla="*/ 3314689 w 3584566"/>
              <a:gd name="connsiteY181" fmla="*/ 935706 h 2106290"/>
              <a:gd name="connsiteX182" fmla="*/ 3414028 w 3584566"/>
              <a:gd name="connsiteY182" fmla="*/ 924449 h 2106290"/>
              <a:gd name="connsiteX183" fmla="*/ 3514775 w 3584566"/>
              <a:gd name="connsiteY183" fmla="*/ 928107 h 2106290"/>
              <a:gd name="connsiteX184" fmla="*/ 3584566 w 3584566"/>
              <a:gd name="connsiteY184" fmla="*/ 993396 h 2106290"/>
              <a:gd name="connsiteX185" fmla="*/ 3584566 w 3584566"/>
              <a:gd name="connsiteY185" fmla="*/ 1032794 h 2106290"/>
              <a:gd name="connsiteX186" fmla="*/ 3439074 w 3584566"/>
              <a:gd name="connsiteY186" fmla="*/ 1421428 h 2106290"/>
              <a:gd name="connsiteX187" fmla="*/ 3435416 w 3584566"/>
              <a:gd name="connsiteY187" fmla="*/ 1409327 h 2106290"/>
              <a:gd name="connsiteX188" fmla="*/ 3369565 w 3584566"/>
              <a:gd name="connsiteY188" fmla="*/ 1269464 h 2106290"/>
              <a:gd name="connsiteX189" fmla="*/ 3362811 w 3584566"/>
              <a:gd name="connsiteY189" fmla="*/ 1243574 h 2106290"/>
              <a:gd name="connsiteX190" fmla="*/ 3405304 w 3584566"/>
              <a:gd name="connsiteY190" fmla="*/ 934299 h 2106290"/>
              <a:gd name="connsiteX191" fmla="*/ 3414028 w 3584566"/>
              <a:gd name="connsiteY191" fmla="*/ 924449 h 2106290"/>
              <a:gd name="connsiteX192" fmla="*/ 592277 w 3584566"/>
              <a:gd name="connsiteY192" fmla="*/ 545945 h 2106290"/>
              <a:gd name="connsiteX193" fmla="*/ 604378 w 3584566"/>
              <a:gd name="connsiteY193" fmla="*/ 552980 h 2106290"/>
              <a:gd name="connsiteX194" fmla="*/ 736081 w 3584566"/>
              <a:gd name="connsiteY194" fmla="*/ 660762 h 2106290"/>
              <a:gd name="connsiteX195" fmla="*/ 762534 w 3584566"/>
              <a:gd name="connsiteY195" fmla="*/ 713387 h 2106290"/>
              <a:gd name="connsiteX196" fmla="*/ 773790 w 3584566"/>
              <a:gd name="connsiteY196" fmla="*/ 791339 h 2106290"/>
              <a:gd name="connsiteX197" fmla="*/ 787298 w 3584566"/>
              <a:gd name="connsiteY197" fmla="*/ 814134 h 2106290"/>
              <a:gd name="connsiteX198" fmla="*/ 1849359 w 3584566"/>
              <a:gd name="connsiteY198" fmla="*/ 1592247 h 2106290"/>
              <a:gd name="connsiteX199" fmla="*/ 1935754 w 3584566"/>
              <a:gd name="connsiteY199" fmla="*/ 1654721 h 2106290"/>
              <a:gd name="connsiteX200" fmla="*/ 1974308 w 3584566"/>
              <a:gd name="connsiteY200" fmla="*/ 1546095 h 2106290"/>
              <a:gd name="connsiteX201" fmla="*/ 1978810 w 3584566"/>
              <a:gd name="connsiteY201" fmla="*/ 1546939 h 2106290"/>
              <a:gd name="connsiteX202" fmla="*/ 1968117 w 3584566"/>
              <a:gd name="connsiteY202" fmla="*/ 1629112 h 2106290"/>
              <a:gd name="connsiteX203" fmla="*/ 1957423 w 3584566"/>
              <a:gd name="connsiteY203" fmla="*/ 1730985 h 2106290"/>
              <a:gd name="connsiteX204" fmla="*/ 1963051 w 3584566"/>
              <a:gd name="connsiteY204" fmla="*/ 1793177 h 2106290"/>
              <a:gd name="connsiteX205" fmla="*/ 1842324 w 3584566"/>
              <a:gd name="connsiteY205" fmla="*/ 1711567 h 2106290"/>
              <a:gd name="connsiteX206" fmla="*/ 1822625 w 3584566"/>
              <a:gd name="connsiteY206" fmla="*/ 1697496 h 2106290"/>
              <a:gd name="connsiteX207" fmla="*/ 1823188 w 3584566"/>
              <a:gd name="connsiteY207" fmla="*/ 1698903 h 2106290"/>
              <a:gd name="connsiteX208" fmla="*/ 1814535 w 3584566"/>
              <a:gd name="connsiteY208" fmla="*/ 1693067 h 2106290"/>
              <a:gd name="connsiteX209" fmla="*/ 1814535 w 3584566"/>
              <a:gd name="connsiteY209" fmla="*/ 1700207 h 2106290"/>
              <a:gd name="connsiteX210" fmla="*/ 1814535 w 3584566"/>
              <a:gd name="connsiteY210" fmla="*/ 1930968 h 2106290"/>
              <a:gd name="connsiteX211" fmla="*/ 1812847 w 3584566"/>
              <a:gd name="connsiteY211" fmla="*/ 1971773 h 2106290"/>
              <a:gd name="connsiteX212" fmla="*/ 1736583 w 3584566"/>
              <a:gd name="connsiteY212" fmla="*/ 2077866 h 2106290"/>
              <a:gd name="connsiteX213" fmla="*/ 1479933 w 3584566"/>
              <a:gd name="connsiteY213" fmla="*/ 2079836 h 2106290"/>
              <a:gd name="connsiteX214" fmla="*/ 1416614 w 3584566"/>
              <a:gd name="connsiteY214" fmla="*/ 2010608 h 2106290"/>
              <a:gd name="connsiteX215" fmla="*/ 1407645 w 3584566"/>
              <a:gd name="connsiteY215" fmla="*/ 1990988 h 2106290"/>
              <a:gd name="connsiteX216" fmla="*/ 1370743 w 3584566"/>
              <a:gd name="connsiteY216" fmla="*/ 1960516 h 2106290"/>
              <a:gd name="connsiteX217" fmla="*/ 1197954 w 3584566"/>
              <a:gd name="connsiteY217" fmla="*/ 1882001 h 2106290"/>
              <a:gd name="connsiteX218" fmla="*/ 685778 w 3584566"/>
              <a:gd name="connsiteY218" fmla="*/ 1751706 h 2106290"/>
              <a:gd name="connsiteX219" fmla="*/ 556327 w 3584566"/>
              <a:gd name="connsiteY219" fmla="*/ 1735665 h 2106290"/>
              <a:gd name="connsiteX220" fmla="*/ 556327 w 3584566"/>
              <a:gd name="connsiteY220" fmla="*/ 1761274 h 2106290"/>
              <a:gd name="connsiteX221" fmla="*/ 546196 w 3584566"/>
              <a:gd name="connsiteY221" fmla="*/ 1936596 h 2106290"/>
              <a:gd name="connsiteX222" fmla="*/ 494135 w 3584566"/>
              <a:gd name="connsiteY222" fmla="*/ 1989502 h 2106290"/>
              <a:gd name="connsiteX223" fmla="*/ 258590 w 3584566"/>
              <a:gd name="connsiteY223" fmla="*/ 2021865 h 2106290"/>
              <a:gd name="connsiteX224" fmla="*/ 75951 w 3584566"/>
              <a:gd name="connsiteY224" fmla="*/ 2046066 h 2106290"/>
              <a:gd name="connsiteX225" fmla="*/ 57659 w 3584566"/>
              <a:gd name="connsiteY225" fmla="*/ 2047473 h 2106290"/>
              <a:gd name="connsiteX226" fmla="*/ 14321 w 3584566"/>
              <a:gd name="connsiteY226" fmla="*/ 2015392 h 2106290"/>
              <a:gd name="connsiteX227" fmla="*/ 3065 w 3584566"/>
              <a:gd name="connsiteY227" fmla="*/ 1946164 h 2106290"/>
              <a:gd name="connsiteX228" fmla="*/ 251 w 3584566"/>
              <a:gd name="connsiteY228" fmla="*/ 1875810 h 2106290"/>
              <a:gd name="connsiteX229" fmla="*/ 814 w 3584566"/>
              <a:gd name="connsiteY229" fmla="*/ 1407535 h 2106290"/>
              <a:gd name="connsiteX230" fmla="*/ 5598 w 3584566"/>
              <a:gd name="connsiteY230" fmla="*/ 1295250 h 2106290"/>
              <a:gd name="connsiteX231" fmla="*/ 71730 w 3584566"/>
              <a:gd name="connsiteY231" fmla="*/ 1226304 h 2106290"/>
              <a:gd name="connsiteX232" fmla="*/ 390855 w 3584566"/>
              <a:gd name="connsiteY232" fmla="*/ 1183810 h 2106290"/>
              <a:gd name="connsiteX233" fmla="*/ 487099 w 3584566"/>
              <a:gd name="connsiteY233" fmla="*/ 1171990 h 2106290"/>
              <a:gd name="connsiteX234" fmla="*/ 550980 w 3584566"/>
              <a:gd name="connsiteY234" fmla="*/ 1217580 h 2106290"/>
              <a:gd name="connsiteX235" fmla="*/ 557172 w 3584566"/>
              <a:gd name="connsiteY235" fmla="*/ 1287371 h 2106290"/>
              <a:gd name="connsiteX236" fmla="*/ 556327 w 3584566"/>
              <a:gd name="connsiteY236" fmla="*/ 1373202 h 2106290"/>
              <a:gd name="connsiteX237" fmla="*/ 592348 w 3584566"/>
              <a:gd name="connsiteY237" fmla="*/ 1419917 h 2106290"/>
              <a:gd name="connsiteX238" fmla="*/ 773298 w 3584566"/>
              <a:gd name="connsiteY238" fmla="*/ 1461004 h 2106290"/>
              <a:gd name="connsiteX239" fmla="*/ 1391005 w 3584566"/>
              <a:gd name="connsiteY239" fmla="*/ 1603963 h 2106290"/>
              <a:gd name="connsiteX240" fmla="*/ 1407609 w 3584566"/>
              <a:gd name="connsiteY240" fmla="*/ 1607284 h 2106290"/>
              <a:gd name="connsiteX241" fmla="*/ 1407609 w 3584566"/>
              <a:gd name="connsiteY241" fmla="*/ 1607059 h 2106290"/>
              <a:gd name="connsiteX242" fmla="*/ 1407609 w 3584566"/>
              <a:gd name="connsiteY242" fmla="*/ 1591862 h 2106290"/>
              <a:gd name="connsiteX243" fmla="*/ 1407504 w 3584566"/>
              <a:gd name="connsiteY243" fmla="*/ 1500402 h 2106290"/>
              <a:gd name="connsiteX244" fmla="*/ 1407598 w 3584566"/>
              <a:gd name="connsiteY244" fmla="*/ 1418604 h 2106290"/>
              <a:gd name="connsiteX245" fmla="*/ 1353787 w 3584566"/>
              <a:gd name="connsiteY245" fmla="*/ 1382311 h 2106290"/>
              <a:gd name="connsiteX246" fmla="*/ 796303 w 3584566"/>
              <a:gd name="connsiteY246" fmla="*/ 952309 h 2106290"/>
              <a:gd name="connsiteX247" fmla="*/ 634771 w 3584566"/>
              <a:gd name="connsiteY247" fmla="*/ 830456 h 2106290"/>
              <a:gd name="connsiteX248" fmla="*/ 575392 w 3584566"/>
              <a:gd name="connsiteY248" fmla="*/ 696502 h 2106290"/>
              <a:gd name="connsiteX249" fmla="*/ 589463 w 3584566"/>
              <a:gd name="connsiteY249" fmla="*/ 567895 h 2106290"/>
              <a:gd name="connsiteX250" fmla="*/ 592277 w 3584566"/>
              <a:gd name="connsiteY250" fmla="*/ 545945 h 2106290"/>
              <a:gd name="connsiteX251" fmla="*/ 1575261 w 3584566"/>
              <a:gd name="connsiteY251" fmla="*/ 0 h 2106290"/>
              <a:gd name="connsiteX252" fmla="*/ 1585392 w 3584566"/>
              <a:gd name="connsiteY252" fmla="*/ 2533 h 2106290"/>
              <a:gd name="connsiteX253" fmla="*/ 1887913 w 3584566"/>
              <a:gd name="connsiteY253" fmla="*/ 74294 h 2106290"/>
              <a:gd name="connsiteX254" fmla="*/ 2407124 w 3584566"/>
              <a:gd name="connsiteY254" fmla="*/ 334040 h 2106290"/>
              <a:gd name="connsiteX255" fmla="*/ 2738632 w 3584566"/>
              <a:gd name="connsiteY255" fmla="*/ 497542 h 2106290"/>
              <a:gd name="connsiteX256" fmla="*/ 3507458 w 3584566"/>
              <a:gd name="connsiteY256" fmla="*/ 879986 h 2106290"/>
              <a:gd name="connsiteX257" fmla="*/ 3521247 w 3584566"/>
              <a:gd name="connsiteY257" fmla="*/ 890398 h 2106290"/>
              <a:gd name="connsiteX258" fmla="*/ 3502111 w 3584566"/>
              <a:gd name="connsiteY258" fmla="*/ 891524 h 2106290"/>
              <a:gd name="connsiteX259" fmla="*/ 3254747 w 3584566"/>
              <a:gd name="connsiteY259" fmla="*/ 898559 h 2106290"/>
              <a:gd name="connsiteX260" fmla="*/ 2931682 w 3584566"/>
              <a:gd name="connsiteY260" fmla="*/ 910660 h 2106290"/>
              <a:gd name="connsiteX261" fmla="*/ 2599894 w 3584566"/>
              <a:gd name="connsiteY261" fmla="*/ 920509 h 2106290"/>
              <a:gd name="connsiteX262" fmla="*/ 2375043 w 3584566"/>
              <a:gd name="connsiteY262" fmla="*/ 928389 h 2106290"/>
              <a:gd name="connsiteX263" fmla="*/ 2283583 w 3584566"/>
              <a:gd name="connsiteY263" fmla="*/ 930640 h 2106290"/>
              <a:gd name="connsiteX264" fmla="*/ 2141468 w 3584566"/>
              <a:gd name="connsiteY264" fmla="*/ 1015346 h 2106290"/>
              <a:gd name="connsiteX265" fmla="*/ 2075617 w 3584566"/>
              <a:gd name="connsiteY265" fmla="*/ 1178004 h 2106290"/>
              <a:gd name="connsiteX266" fmla="*/ 1957704 w 3584566"/>
              <a:gd name="connsiteY266" fmla="*/ 1519361 h 2106290"/>
              <a:gd name="connsiteX267" fmla="*/ 1921402 w 3584566"/>
              <a:gd name="connsiteY267" fmla="*/ 1613635 h 2106290"/>
              <a:gd name="connsiteX268" fmla="*/ 1909301 w 3584566"/>
              <a:gd name="connsiteY268" fmla="*/ 1605193 h 2106290"/>
              <a:gd name="connsiteX269" fmla="*/ 1346470 w 3584566"/>
              <a:gd name="connsiteY269" fmla="*/ 1193201 h 2106290"/>
              <a:gd name="connsiteX270" fmla="*/ 808123 w 3584566"/>
              <a:gd name="connsiteY270" fmla="*/ 799782 h 2106290"/>
              <a:gd name="connsiteX271" fmla="*/ 796303 w 3584566"/>
              <a:gd name="connsiteY271" fmla="*/ 780646 h 2106290"/>
              <a:gd name="connsiteX272" fmla="*/ 784765 w 3584566"/>
              <a:gd name="connsiteY272" fmla="*/ 706915 h 2106290"/>
              <a:gd name="connsiteX273" fmla="*/ 745930 w 3584566"/>
              <a:gd name="connsiteY273" fmla="*/ 637687 h 2106290"/>
              <a:gd name="connsiteX274" fmla="*/ 603815 w 3584566"/>
              <a:gd name="connsiteY274" fmla="*/ 522870 h 2106290"/>
              <a:gd name="connsiteX275" fmla="*/ 595091 w 3584566"/>
              <a:gd name="connsiteY275" fmla="*/ 499512 h 2106290"/>
              <a:gd name="connsiteX276" fmla="*/ 652219 w 3584566"/>
              <a:gd name="connsiteY276" fmla="*/ 178699 h 2106290"/>
              <a:gd name="connsiteX277" fmla="*/ 685144 w 3584566"/>
              <a:gd name="connsiteY277" fmla="*/ 89771 h 2106290"/>
              <a:gd name="connsiteX278" fmla="*/ 792926 w 3584566"/>
              <a:gd name="connsiteY278" fmla="*/ 32081 h 2106290"/>
              <a:gd name="connsiteX279" fmla="*/ 950237 w 3584566"/>
              <a:gd name="connsiteY279" fmla="*/ 25046 h 2106290"/>
              <a:gd name="connsiteX280" fmla="*/ 1245442 w 3584566"/>
              <a:gd name="connsiteY280" fmla="*/ 16322 h 2106290"/>
              <a:gd name="connsiteX281" fmla="*/ 1551622 w 3584566"/>
              <a:gd name="connsiteY281" fmla="*/ 2533 h 2106290"/>
              <a:gd name="connsiteX282" fmla="*/ 1563723 w 3584566"/>
              <a:gd name="connsiteY282" fmla="*/ 281 h 2106290"/>
              <a:gd name="connsiteX283" fmla="*/ 1575261 w 3584566"/>
              <a:gd name="connsiteY283" fmla="*/ 0 h 21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Lst>
            <a:rect l="l" t="t" r="r" b="b"/>
            <a:pathLst>
              <a:path w="3584566" h="2106290">
                <a:moveTo>
                  <a:pt x="113380" y="1853015"/>
                </a:moveTo>
                <a:cubicBezTo>
                  <a:pt x="96495" y="1852734"/>
                  <a:pt x="81861" y="1862583"/>
                  <a:pt x="75670" y="1879468"/>
                </a:cubicBezTo>
                <a:cubicBezTo>
                  <a:pt x="68635" y="1898323"/>
                  <a:pt x="71449" y="1916334"/>
                  <a:pt x="84394" y="1932093"/>
                </a:cubicBezTo>
                <a:cubicBezTo>
                  <a:pt x="100716" y="1951792"/>
                  <a:pt x="129139" y="1950948"/>
                  <a:pt x="142928" y="1929279"/>
                </a:cubicBezTo>
                <a:cubicBezTo>
                  <a:pt x="148275" y="1920836"/>
                  <a:pt x="150245" y="1910424"/>
                  <a:pt x="153059" y="1902544"/>
                </a:cubicBezTo>
                <a:cubicBezTo>
                  <a:pt x="150808" y="1893258"/>
                  <a:pt x="149964" y="1886222"/>
                  <a:pt x="147712" y="1879750"/>
                </a:cubicBezTo>
                <a:cubicBezTo>
                  <a:pt x="141521" y="1862865"/>
                  <a:pt x="128576" y="1853297"/>
                  <a:pt x="113380" y="1853015"/>
                </a:cubicBezTo>
                <a:close/>
                <a:moveTo>
                  <a:pt x="443198" y="1805738"/>
                </a:moveTo>
                <a:cubicBezTo>
                  <a:pt x="422655" y="1806019"/>
                  <a:pt x="404926" y="1828251"/>
                  <a:pt x="404926" y="1853578"/>
                </a:cubicBezTo>
                <a:cubicBezTo>
                  <a:pt x="404926" y="1878624"/>
                  <a:pt x="423781" y="1900575"/>
                  <a:pt x="445731" y="1900856"/>
                </a:cubicBezTo>
                <a:cubicBezTo>
                  <a:pt x="465993" y="1901137"/>
                  <a:pt x="484848" y="1878624"/>
                  <a:pt x="484848" y="1853860"/>
                </a:cubicBezTo>
                <a:cubicBezTo>
                  <a:pt x="484848" y="1828532"/>
                  <a:pt x="464867" y="1805456"/>
                  <a:pt x="443198" y="1805738"/>
                </a:cubicBezTo>
                <a:close/>
                <a:moveTo>
                  <a:pt x="295174" y="1473386"/>
                </a:moveTo>
                <a:cubicBezTo>
                  <a:pt x="293204" y="1481547"/>
                  <a:pt x="291797" y="1488301"/>
                  <a:pt x="289827" y="1497025"/>
                </a:cubicBezTo>
                <a:cubicBezTo>
                  <a:pt x="327255" y="1503216"/>
                  <a:pt x="362714" y="1509407"/>
                  <a:pt x="398172" y="1515036"/>
                </a:cubicBezTo>
                <a:cubicBezTo>
                  <a:pt x="624148" y="1551620"/>
                  <a:pt x="850406" y="1587922"/>
                  <a:pt x="1076383" y="1624225"/>
                </a:cubicBezTo>
                <a:cubicBezTo>
                  <a:pt x="1141108" y="1634637"/>
                  <a:pt x="1205834" y="1645050"/>
                  <a:pt x="1270559" y="1655743"/>
                </a:cubicBezTo>
                <a:cubicBezTo>
                  <a:pt x="1280972" y="1657432"/>
                  <a:pt x="1289414" y="1657995"/>
                  <a:pt x="1289977" y="1644205"/>
                </a:cubicBezTo>
                <a:cubicBezTo>
                  <a:pt x="1289977" y="1640828"/>
                  <a:pt x="1290821" y="1637170"/>
                  <a:pt x="1291947" y="1632386"/>
                </a:cubicBezTo>
                <a:cubicBezTo>
                  <a:pt x="959314" y="1579198"/>
                  <a:pt x="628088" y="1526574"/>
                  <a:pt x="295174" y="1473386"/>
                </a:cubicBezTo>
                <a:close/>
                <a:moveTo>
                  <a:pt x="3290487" y="1327435"/>
                </a:moveTo>
                <a:cubicBezTo>
                  <a:pt x="3325946" y="1363456"/>
                  <a:pt x="3346207" y="1407075"/>
                  <a:pt x="3356339" y="1455760"/>
                </a:cubicBezTo>
                <a:cubicBezTo>
                  <a:pt x="3377445" y="1559321"/>
                  <a:pt x="3358590" y="1657816"/>
                  <a:pt x="3316659" y="1753216"/>
                </a:cubicBezTo>
                <a:cubicBezTo>
                  <a:pt x="3274165" y="1850586"/>
                  <a:pt x="3210565" y="1930789"/>
                  <a:pt x="3119387" y="1987072"/>
                </a:cubicBezTo>
                <a:cubicBezTo>
                  <a:pt x="3074079" y="2014932"/>
                  <a:pt x="3025113" y="2032662"/>
                  <a:pt x="2970518" y="2031817"/>
                </a:cubicBezTo>
                <a:cubicBezTo>
                  <a:pt x="2967423" y="2031817"/>
                  <a:pt x="2964046" y="2031536"/>
                  <a:pt x="2956729" y="2030973"/>
                </a:cubicBezTo>
                <a:cubicBezTo>
                  <a:pt x="3115166" y="1992982"/>
                  <a:pt x="3221822" y="1897019"/>
                  <a:pt x="3287392" y="1756030"/>
                </a:cubicBezTo>
                <a:cubicBezTo>
                  <a:pt x="3353243" y="1615041"/>
                  <a:pt x="3355776" y="1470957"/>
                  <a:pt x="3290487" y="1327435"/>
                </a:cubicBezTo>
                <a:close/>
                <a:moveTo>
                  <a:pt x="122104" y="1319452"/>
                </a:moveTo>
                <a:cubicBezTo>
                  <a:pt x="104937" y="1318608"/>
                  <a:pt x="92836" y="1327894"/>
                  <a:pt x="84957" y="1342528"/>
                </a:cubicBezTo>
                <a:cubicBezTo>
                  <a:pt x="82143" y="1348156"/>
                  <a:pt x="80173" y="1354629"/>
                  <a:pt x="79328" y="1361102"/>
                </a:cubicBezTo>
                <a:cubicBezTo>
                  <a:pt x="76514" y="1385022"/>
                  <a:pt x="96213" y="1411756"/>
                  <a:pt x="117882" y="1413445"/>
                </a:cubicBezTo>
                <a:cubicBezTo>
                  <a:pt x="139270" y="1415133"/>
                  <a:pt x="157843" y="1393464"/>
                  <a:pt x="158969" y="1367011"/>
                </a:cubicBezTo>
                <a:cubicBezTo>
                  <a:pt x="157562" y="1360257"/>
                  <a:pt x="156999" y="1353222"/>
                  <a:pt x="154466" y="1346749"/>
                </a:cubicBezTo>
                <a:cubicBezTo>
                  <a:pt x="148838" y="1331834"/>
                  <a:pt x="138988" y="1320296"/>
                  <a:pt x="122104" y="1319452"/>
                </a:cubicBezTo>
                <a:close/>
                <a:moveTo>
                  <a:pt x="442073" y="1278365"/>
                </a:moveTo>
                <a:cubicBezTo>
                  <a:pt x="423499" y="1278647"/>
                  <a:pt x="408866" y="1290466"/>
                  <a:pt x="404363" y="1310165"/>
                </a:cubicBezTo>
                <a:cubicBezTo>
                  <a:pt x="402675" y="1318045"/>
                  <a:pt x="402393" y="1327050"/>
                  <a:pt x="403800" y="1334930"/>
                </a:cubicBezTo>
                <a:cubicBezTo>
                  <a:pt x="408021" y="1358006"/>
                  <a:pt x="426032" y="1373202"/>
                  <a:pt x="444887" y="1371514"/>
                </a:cubicBezTo>
                <a:cubicBezTo>
                  <a:pt x="465430" y="1369544"/>
                  <a:pt x="480627" y="1350689"/>
                  <a:pt x="480908" y="1322548"/>
                </a:cubicBezTo>
                <a:cubicBezTo>
                  <a:pt x="480627" y="1320015"/>
                  <a:pt x="479782" y="1313542"/>
                  <a:pt x="477531" y="1307351"/>
                </a:cubicBezTo>
                <a:cubicBezTo>
                  <a:pt x="471903" y="1289341"/>
                  <a:pt x="457551" y="1278084"/>
                  <a:pt x="442073" y="1278365"/>
                </a:cubicBezTo>
                <a:close/>
                <a:moveTo>
                  <a:pt x="3141751" y="1260393"/>
                </a:moveTo>
                <a:cubicBezTo>
                  <a:pt x="3157871" y="1259808"/>
                  <a:pt x="3174333" y="1260810"/>
                  <a:pt x="3191148" y="1263554"/>
                </a:cubicBezTo>
                <a:cubicBezTo>
                  <a:pt x="3191992" y="1263836"/>
                  <a:pt x="3193118" y="1263836"/>
                  <a:pt x="3193962" y="1263836"/>
                </a:cubicBezTo>
                <a:cubicBezTo>
                  <a:pt x="3219853" y="1267213"/>
                  <a:pt x="3238426" y="1279032"/>
                  <a:pt x="3252497" y="1303234"/>
                </a:cubicBezTo>
                <a:cubicBezTo>
                  <a:pt x="3293583" y="1373306"/>
                  <a:pt x="3314127" y="1448444"/>
                  <a:pt x="3317222" y="1551161"/>
                </a:cubicBezTo>
                <a:cubicBezTo>
                  <a:pt x="3311031" y="1726201"/>
                  <a:pt x="3228013" y="1877602"/>
                  <a:pt x="3054099" y="1974691"/>
                </a:cubicBezTo>
                <a:cubicBezTo>
                  <a:pt x="3000349" y="2004521"/>
                  <a:pt x="2941251" y="2014089"/>
                  <a:pt x="2880184" y="2012119"/>
                </a:cubicBezTo>
                <a:cubicBezTo>
                  <a:pt x="2873430" y="2011837"/>
                  <a:pt x="2865832" y="2008179"/>
                  <a:pt x="2859922" y="2003958"/>
                </a:cubicBezTo>
                <a:cubicBezTo>
                  <a:pt x="2808705" y="1967937"/>
                  <a:pt x="2780563" y="1916156"/>
                  <a:pt x="2765930" y="1856778"/>
                </a:cubicBezTo>
                <a:cubicBezTo>
                  <a:pt x="2742853" y="1762503"/>
                  <a:pt x="2755236" y="1670481"/>
                  <a:pt x="2788161" y="1580709"/>
                </a:cubicBezTo>
                <a:cubicBezTo>
                  <a:pt x="2830374" y="1465047"/>
                  <a:pt x="2899602" y="1369648"/>
                  <a:pt x="3005695" y="1304359"/>
                </a:cubicBezTo>
                <a:cubicBezTo>
                  <a:pt x="3048119" y="1278188"/>
                  <a:pt x="3093392" y="1262147"/>
                  <a:pt x="3141751" y="1260393"/>
                </a:cubicBezTo>
                <a:close/>
                <a:moveTo>
                  <a:pt x="3134302" y="1239915"/>
                </a:moveTo>
                <a:cubicBezTo>
                  <a:pt x="3067888" y="1245543"/>
                  <a:pt x="3008791" y="1271433"/>
                  <a:pt x="2957011" y="1311676"/>
                </a:cubicBezTo>
                <a:cubicBezTo>
                  <a:pt x="2836002" y="1405950"/>
                  <a:pt x="2766492" y="1531461"/>
                  <a:pt x="2740602" y="1681174"/>
                </a:cubicBezTo>
                <a:cubicBezTo>
                  <a:pt x="2726531" y="1762784"/>
                  <a:pt x="2730190" y="1843551"/>
                  <a:pt x="2766492" y="1919251"/>
                </a:cubicBezTo>
                <a:cubicBezTo>
                  <a:pt x="2792383" y="1972720"/>
                  <a:pt x="2825308" y="2018591"/>
                  <a:pt x="2889471" y="2036883"/>
                </a:cubicBezTo>
                <a:cubicBezTo>
                  <a:pt x="2962639" y="2057708"/>
                  <a:pt x="3031023" y="2054331"/>
                  <a:pt x="3098562" y="2022531"/>
                </a:cubicBezTo>
                <a:cubicBezTo>
                  <a:pt x="3164413" y="1991575"/>
                  <a:pt x="3216757" y="1943734"/>
                  <a:pt x="3261220" y="1886889"/>
                </a:cubicBezTo>
                <a:cubicBezTo>
                  <a:pt x="3340298" y="1784735"/>
                  <a:pt x="3382229" y="1669355"/>
                  <a:pt x="3386450" y="1536245"/>
                </a:cubicBezTo>
                <a:cubicBezTo>
                  <a:pt x="3385043" y="1519360"/>
                  <a:pt x="3384480" y="1498535"/>
                  <a:pt x="3381666" y="1478274"/>
                </a:cubicBezTo>
                <a:cubicBezTo>
                  <a:pt x="3372661" y="1414674"/>
                  <a:pt x="3350711" y="1356421"/>
                  <a:pt x="3304558" y="1309987"/>
                </a:cubicBezTo>
                <a:cubicBezTo>
                  <a:pt x="3286266" y="1291414"/>
                  <a:pt x="3265160" y="1275655"/>
                  <a:pt x="3245180" y="1259051"/>
                </a:cubicBezTo>
                <a:cubicBezTo>
                  <a:pt x="3242084" y="1256518"/>
                  <a:pt x="3237863" y="1254830"/>
                  <a:pt x="3233923" y="1253423"/>
                </a:cubicBezTo>
                <a:cubicBezTo>
                  <a:pt x="3201842" y="1241885"/>
                  <a:pt x="3168635" y="1237101"/>
                  <a:pt x="3134302" y="1239915"/>
                </a:cubicBezTo>
                <a:close/>
                <a:moveTo>
                  <a:pt x="485006" y="1232130"/>
                </a:moveTo>
                <a:cubicBezTo>
                  <a:pt x="477812" y="1231228"/>
                  <a:pt x="469370" y="1231510"/>
                  <a:pt x="459520" y="1232776"/>
                </a:cubicBezTo>
                <a:cubicBezTo>
                  <a:pt x="348361" y="1247410"/>
                  <a:pt x="237484" y="1262043"/>
                  <a:pt x="126325" y="1275833"/>
                </a:cubicBezTo>
                <a:cubicBezTo>
                  <a:pt x="71730" y="1282587"/>
                  <a:pt x="55690" y="1296939"/>
                  <a:pt x="47528" y="1351252"/>
                </a:cubicBezTo>
                <a:cubicBezTo>
                  <a:pt x="46966" y="1356036"/>
                  <a:pt x="46403" y="1360539"/>
                  <a:pt x="46403" y="1365323"/>
                </a:cubicBezTo>
                <a:cubicBezTo>
                  <a:pt x="46403" y="1457908"/>
                  <a:pt x="46403" y="1550775"/>
                  <a:pt x="46403" y="1643642"/>
                </a:cubicBezTo>
                <a:cubicBezTo>
                  <a:pt x="45840" y="1643642"/>
                  <a:pt x="44996" y="1643642"/>
                  <a:pt x="44433" y="1643642"/>
                </a:cubicBezTo>
                <a:cubicBezTo>
                  <a:pt x="44433" y="1724409"/>
                  <a:pt x="44433" y="1804893"/>
                  <a:pt x="44714" y="1885660"/>
                </a:cubicBezTo>
                <a:cubicBezTo>
                  <a:pt x="44714" y="1903952"/>
                  <a:pt x="45559" y="1922244"/>
                  <a:pt x="48373" y="1940254"/>
                </a:cubicBezTo>
                <a:cubicBezTo>
                  <a:pt x="53720" y="1974024"/>
                  <a:pt x="68916" y="1985843"/>
                  <a:pt x="103249" y="1985281"/>
                </a:cubicBezTo>
                <a:cubicBezTo>
                  <a:pt x="108033" y="1984999"/>
                  <a:pt x="112817" y="1984718"/>
                  <a:pt x="117319" y="1984155"/>
                </a:cubicBezTo>
                <a:cubicBezTo>
                  <a:pt x="162346" y="1977964"/>
                  <a:pt x="207372" y="1971773"/>
                  <a:pt x="252399" y="1965863"/>
                </a:cubicBezTo>
                <a:cubicBezTo>
                  <a:pt x="323034" y="1956295"/>
                  <a:pt x="393951" y="1947852"/>
                  <a:pt x="464304" y="1937721"/>
                </a:cubicBezTo>
                <a:cubicBezTo>
                  <a:pt x="500044" y="1932656"/>
                  <a:pt x="516366" y="1916615"/>
                  <a:pt x="519743" y="1880875"/>
                </a:cubicBezTo>
                <a:cubicBezTo>
                  <a:pt x="523683" y="1839507"/>
                  <a:pt x="523965" y="1797577"/>
                  <a:pt x="523965" y="1755646"/>
                </a:cubicBezTo>
                <a:cubicBezTo>
                  <a:pt x="523965" y="1751143"/>
                  <a:pt x="521150" y="1745796"/>
                  <a:pt x="518336" y="1741856"/>
                </a:cubicBezTo>
                <a:cubicBezTo>
                  <a:pt x="516085" y="1739324"/>
                  <a:pt x="510457" y="1735947"/>
                  <a:pt x="508768" y="1736791"/>
                </a:cubicBezTo>
                <a:cubicBezTo>
                  <a:pt x="505673" y="1738479"/>
                  <a:pt x="502577" y="1743264"/>
                  <a:pt x="502577" y="1746922"/>
                </a:cubicBezTo>
                <a:cubicBezTo>
                  <a:pt x="502014" y="1763244"/>
                  <a:pt x="504265" y="1779848"/>
                  <a:pt x="502858" y="1796170"/>
                </a:cubicBezTo>
                <a:cubicBezTo>
                  <a:pt x="500607" y="1822060"/>
                  <a:pt x="498637" y="1848513"/>
                  <a:pt x="493009" y="1873840"/>
                </a:cubicBezTo>
                <a:cubicBezTo>
                  <a:pt x="487662" y="1898042"/>
                  <a:pt x="470496" y="1912675"/>
                  <a:pt x="444605" y="1916334"/>
                </a:cubicBezTo>
                <a:cubicBezTo>
                  <a:pt x="330914" y="1931812"/>
                  <a:pt x="217222" y="1948134"/>
                  <a:pt x="103530" y="1963612"/>
                </a:cubicBezTo>
                <a:cubicBezTo>
                  <a:pt x="79328" y="1966989"/>
                  <a:pt x="65539" y="1957983"/>
                  <a:pt x="59629" y="1934344"/>
                </a:cubicBezTo>
                <a:cubicBezTo>
                  <a:pt x="55127" y="1915771"/>
                  <a:pt x="51750" y="1896353"/>
                  <a:pt x="51750" y="1877498"/>
                </a:cubicBezTo>
                <a:cubicBezTo>
                  <a:pt x="51187" y="1715403"/>
                  <a:pt x="51187" y="1553027"/>
                  <a:pt x="51468" y="1390932"/>
                </a:cubicBezTo>
                <a:cubicBezTo>
                  <a:pt x="51468" y="1377986"/>
                  <a:pt x="54001" y="1364760"/>
                  <a:pt x="56534" y="1352096"/>
                </a:cubicBezTo>
                <a:cubicBezTo>
                  <a:pt x="63006" y="1320578"/>
                  <a:pt x="81017" y="1302286"/>
                  <a:pt x="114224" y="1298065"/>
                </a:cubicBezTo>
                <a:cubicBezTo>
                  <a:pt x="225946" y="1283994"/>
                  <a:pt x="337386" y="1268797"/>
                  <a:pt x="448827" y="1254445"/>
                </a:cubicBezTo>
                <a:cubicBezTo>
                  <a:pt x="475561" y="1251068"/>
                  <a:pt x="489350" y="1260073"/>
                  <a:pt x="494697" y="1286526"/>
                </a:cubicBezTo>
                <a:cubicBezTo>
                  <a:pt x="499200" y="1308477"/>
                  <a:pt x="499200" y="1331271"/>
                  <a:pt x="502014" y="1353503"/>
                </a:cubicBezTo>
                <a:cubicBezTo>
                  <a:pt x="503984" y="1367574"/>
                  <a:pt x="506798" y="1381082"/>
                  <a:pt x="510457" y="1394590"/>
                </a:cubicBezTo>
                <a:cubicBezTo>
                  <a:pt x="511301" y="1397967"/>
                  <a:pt x="516648" y="1399937"/>
                  <a:pt x="520025" y="1402470"/>
                </a:cubicBezTo>
                <a:cubicBezTo>
                  <a:pt x="522557" y="1398811"/>
                  <a:pt x="527623" y="1394871"/>
                  <a:pt x="527342" y="1391213"/>
                </a:cubicBezTo>
                <a:cubicBezTo>
                  <a:pt x="525653" y="1353222"/>
                  <a:pt x="524809" y="1315231"/>
                  <a:pt x="520306" y="1277521"/>
                </a:cubicBezTo>
                <a:cubicBezTo>
                  <a:pt x="516929" y="1248183"/>
                  <a:pt x="506587" y="1234834"/>
                  <a:pt x="485006" y="1232130"/>
                </a:cubicBezTo>
                <a:close/>
                <a:moveTo>
                  <a:pt x="3149780" y="1193763"/>
                </a:moveTo>
                <a:cubicBezTo>
                  <a:pt x="3255311" y="1186446"/>
                  <a:pt x="3344801" y="1241040"/>
                  <a:pt x="3390671" y="1342069"/>
                </a:cubicBezTo>
                <a:cubicBezTo>
                  <a:pt x="3426693" y="1421146"/>
                  <a:pt x="3434009" y="1504727"/>
                  <a:pt x="3422471" y="1589714"/>
                </a:cubicBezTo>
                <a:cubicBezTo>
                  <a:pt x="3402772" y="1736331"/>
                  <a:pt x="3341424" y="1863812"/>
                  <a:pt x="3238989" y="1970750"/>
                </a:cubicBezTo>
                <a:cubicBezTo>
                  <a:pt x="3181861" y="2030129"/>
                  <a:pt x="3115166" y="2075437"/>
                  <a:pt x="3034400" y="2096543"/>
                </a:cubicBezTo>
                <a:cubicBezTo>
                  <a:pt x="2900164" y="2131157"/>
                  <a:pt x="2783659" y="2072060"/>
                  <a:pt x="2731597" y="1943453"/>
                </a:cubicBezTo>
                <a:cubicBezTo>
                  <a:pt x="2710209" y="1889984"/>
                  <a:pt x="2701485" y="1834264"/>
                  <a:pt x="2701204" y="1750683"/>
                </a:cubicBezTo>
                <a:cubicBezTo>
                  <a:pt x="2714993" y="1560165"/>
                  <a:pt x="2799418" y="1380904"/>
                  <a:pt x="2980931" y="1253986"/>
                </a:cubicBezTo>
                <a:cubicBezTo>
                  <a:pt x="3031304" y="1218809"/>
                  <a:pt x="3087869" y="1197984"/>
                  <a:pt x="3149780" y="1193763"/>
                </a:cubicBezTo>
                <a:close/>
                <a:moveTo>
                  <a:pt x="3066480" y="1149300"/>
                </a:moveTo>
                <a:cubicBezTo>
                  <a:pt x="3106511" y="1145923"/>
                  <a:pt x="3147246" y="1151692"/>
                  <a:pt x="3188614" y="1167873"/>
                </a:cubicBezTo>
                <a:cubicBezTo>
                  <a:pt x="3191710" y="1168717"/>
                  <a:pt x="3194806" y="1170124"/>
                  <a:pt x="3197338" y="1171250"/>
                </a:cubicBezTo>
                <a:cubicBezTo>
                  <a:pt x="3168634" y="1173220"/>
                  <a:pt x="3139367" y="1173220"/>
                  <a:pt x="3110944" y="1178004"/>
                </a:cubicBezTo>
                <a:cubicBezTo>
                  <a:pt x="3035806" y="1190667"/>
                  <a:pt x="2971362" y="1226689"/>
                  <a:pt x="2914797" y="1276218"/>
                </a:cubicBezTo>
                <a:cubicBezTo>
                  <a:pt x="2786753" y="1388502"/>
                  <a:pt x="2711334" y="1530336"/>
                  <a:pt x="2686288" y="1698341"/>
                </a:cubicBezTo>
                <a:cubicBezTo>
                  <a:pt x="2673906" y="1781921"/>
                  <a:pt x="2677283" y="1864657"/>
                  <a:pt x="2708520" y="1944579"/>
                </a:cubicBezTo>
                <a:cubicBezTo>
                  <a:pt x="2723435" y="1982851"/>
                  <a:pt x="2744260" y="2017747"/>
                  <a:pt x="2773245" y="2047577"/>
                </a:cubicBezTo>
                <a:cubicBezTo>
                  <a:pt x="2776060" y="2050391"/>
                  <a:pt x="2778592" y="2053487"/>
                  <a:pt x="2780281" y="2057426"/>
                </a:cubicBezTo>
                <a:cubicBezTo>
                  <a:pt x="2753546" y="2043356"/>
                  <a:pt x="2730470" y="2024501"/>
                  <a:pt x="2711334" y="2001706"/>
                </a:cubicBezTo>
                <a:cubicBezTo>
                  <a:pt x="2646609" y="1924317"/>
                  <a:pt x="2613402" y="1835671"/>
                  <a:pt x="2618749" y="1733799"/>
                </a:cubicBezTo>
                <a:cubicBezTo>
                  <a:pt x="2624095" y="1629957"/>
                  <a:pt x="2644920" y="1530054"/>
                  <a:pt x="2696138" y="1438876"/>
                </a:cubicBezTo>
                <a:cubicBezTo>
                  <a:pt x="2756642" y="1331094"/>
                  <a:pt x="2838815" y="1243855"/>
                  <a:pt x="2948567" y="1185602"/>
                </a:cubicBezTo>
                <a:cubicBezTo>
                  <a:pt x="2987121" y="1165200"/>
                  <a:pt x="3026449" y="1152677"/>
                  <a:pt x="3066480" y="1149300"/>
                </a:cubicBezTo>
                <a:close/>
                <a:moveTo>
                  <a:pt x="2988282" y="1088056"/>
                </a:moveTo>
                <a:cubicBezTo>
                  <a:pt x="3000700" y="1088865"/>
                  <a:pt x="3013153" y="1090483"/>
                  <a:pt x="3025394" y="1092453"/>
                </a:cubicBezTo>
                <a:cubicBezTo>
                  <a:pt x="3069013" y="1099489"/>
                  <a:pt x="3110381" y="1113841"/>
                  <a:pt x="3150624" y="1133821"/>
                </a:cubicBezTo>
                <a:cubicBezTo>
                  <a:pt x="3148654" y="1133821"/>
                  <a:pt x="3146684" y="1134384"/>
                  <a:pt x="3144995" y="1134103"/>
                </a:cubicBezTo>
                <a:cubicBezTo>
                  <a:pt x="3071265" y="1117499"/>
                  <a:pt x="3002599" y="1134103"/>
                  <a:pt x="2937311" y="1168435"/>
                </a:cubicBezTo>
                <a:cubicBezTo>
                  <a:pt x="2868364" y="1204457"/>
                  <a:pt x="2810393" y="1254830"/>
                  <a:pt x="2759175" y="1313083"/>
                </a:cubicBezTo>
                <a:cubicBezTo>
                  <a:pt x="2657865" y="1428182"/>
                  <a:pt x="2610869" y="1564105"/>
                  <a:pt x="2598768" y="1715507"/>
                </a:cubicBezTo>
                <a:cubicBezTo>
                  <a:pt x="2591170" y="1810906"/>
                  <a:pt x="2614809" y="1896457"/>
                  <a:pt x="2664901" y="1976097"/>
                </a:cubicBezTo>
                <a:cubicBezTo>
                  <a:pt x="2677002" y="1994952"/>
                  <a:pt x="2693042" y="2012400"/>
                  <a:pt x="2707958" y="2031255"/>
                </a:cubicBezTo>
                <a:cubicBezTo>
                  <a:pt x="2561903" y="1949926"/>
                  <a:pt x="2484514" y="1829761"/>
                  <a:pt x="2494926" y="1660068"/>
                </a:cubicBezTo>
                <a:cubicBezTo>
                  <a:pt x="2498584" y="1600126"/>
                  <a:pt x="2510122" y="1541592"/>
                  <a:pt x="2534887" y="1486998"/>
                </a:cubicBezTo>
                <a:cubicBezTo>
                  <a:pt x="2583853" y="1378371"/>
                  <a:pt x="2646609" y="1279032"/>
                  <a:pt x="2733848" y="1196577"/>
                </a:cubicBezTo>
                <a:cubicBezTo>
                  <a:pt x="2795196" y="1138324"/>
                  <a:pt x="2865831" y="1097237"/>
                  <a:pt x="2951382" y="1088513"/>
                </a:cubicBezTo>
                <a:cubicBezTo>
                  <a:pt x="2963483" y="1087247"/>
                  <a:pt x="2975865" y="1087247"/>
                  <a:pt x="2988282" y="1088056"/>
                </a:cubicBezTo>
                <a:close/>
                <a:moveTo>
                  <a:pt x="2711053" y="991707"/>
                </a:moveTo>
                <a:cubicBezTo>
                  <a:pt x="2723436" y="991989"/>
                  <a:pt x="2736381" y="994240"/>
                  <a:pt x="2747637" y="999024"/>
                </a:cubicBezTo>
                <a:cubicBezTo>
                  <a:pt x="2798011" y="1020130"/>
                  <a:pt x="2848102" y="1042643"/>
                  <a:pt x="2898194" y="1064594"/>
                </a:cubicBezTo>
                <a:cubicBezTo>
                  <a:pt x="2902416" y="1066564"/>
                  <a:pt x="2906355" y="1068815"/>
                  <a:pt x="2912546" y="1071910"/>
                </a:cubicBezTo>
                <a:cubicBezTo>
                  <a:pt x="2907763" y="1073599"/>
                  <a:pt x="2905230" y="1074725"/>
                  <a:pt x="2902416" y="1075569"/>
                </a:cubicBezTo>
                <a:cubicBezTo>
                  <a:pt x="2823619" y="1095549"/>
                  <a:pt x="2758612" y="1138887"/>
                  <a:pt x="2702892" y="1196296"/>
                </a:cubicBezTo>
                <a:cubicBezTo>
                  <a:pt x="2617905" y="1283535"/>
                  <a:pt x="2552054" y="1384281"/>
                  <a:pt x="2508153" y="1497692"/>
                </a:cubicBezTo>
                <a:cubicBezTo>
                  <a:pt x="2472132" y="1590840"/>
                  <a:pt x="2460875" y="1687366"/>
                  <a:pt x="2484233" y="1786142"/>
                </a:cubicBezTo>
                <a:cubicBezTo>
                  <a:pt x="2490142" y="1810626"/>
                  <a:pt x="2499148" y="1834546"/>
                  <a:pt x="2507308" y="1860999"/>
                </a:cubicBezTo>
                <a:cubicBezTo>
                  <a:pt x="2451025" y="1829480"/>
                  <a:pt x="2394742" y="1801902"/>
                  <a:pt x="2343525" y="1767006"/>
                </a:cubicBezTo>
                <a:cubicBezTo>
                  <a:pt x="2319886" y="1751247"/>
                  <a:pt x="2303001" y="1723105"/>
                  <a:pt x="2288086" y="1697497"/>
                </a:cubicBezTo>
                <a:cubicBezTo>
                  <a:pt x="2250376" y="1632208"/>
                  <a:pt x="2243060" y="1560447"/>
                  <a:pt x="2251783" y="1486435"/>
                </a:cubicBezTo>
                <a:cubicBezTo>
                  <a:pt x="2268950" y="1344039"/>
                  <a:pt x="2329735" y="1221061"/>
                  <a:pt x="2424854" y="1115530"/>
                </a:cubicBezTo>
                <a:cubicBezTo>
                  <a:pt x="2500555" y="1031387"/>
                  <a:pt x="2596799" y="989456"/>
                  <a:pt x="2711053" y="991707"/>
                </a:cubicBezTo>
                <a:close/>
                <a:moveTo>
                  <a:pt x="3314689" y="935706"/>
                </a:moveTo>
                <a:cubicBezTo>
                  <a:pt x="3358027" y="934017"/>
                  <a:pt x="3379415" y="956249"/>
                  <a:pt x="3372942" y="999024"/>
                </a:cubicBezTo>
                <a:cubicBezTo>
                  <a:pt x="3361404" y="1075006"/>
                  <a:pt x="3348178" y="1150707"/>
                  <a:pt x="3335796" y="1226407"/>
                </a:cubicBezTo>
                <a:cubicBezTo>
                  <a:pt x="3335796" y="1227252"/>
                  <a:pt x="3334670" y="1228377"/>
                  <a:pt x="3333544" y="1230629"/>
                </a:cubicBezTo>
                <a:cubicBezTo>
                  <a:pt x="3329886" y="1228096"/>
                  <a:pt x="3326509" y="1226126"/>
                  <a:pt x="3323132" y="1223875"/>
                </a:cubicBezTo>
                <a:cubicBezTo>
                  <a:pt x="3316941" y="1219654"/>
                  <a:pt x="3311594" y="1213181"/>
                  <a:pt x="3304840" y="1210930"/>
                </a:cubicBezTo>
                <a:cubicBezTo>
                  <a:pt x="3273603" y="1199954"/>
                  <a:pt x="3253059" y="1172376"/>
                  <a:pt x="3223792" y="1159149"/>
                </a:cubicBezTo>
                <a:cubicBezTo>
                  <a:pt x="3222104" y="1158305"/>
                  <a:pt x="3219853" y="1157179"/>
                  <a:pt x="3219290" y="1155772"/>
                </a:cubicBezTo>
                <a:cubicBezTo>
                  <a:pt x="3213380" y="1135792"/>
                  <a:pt x="3194807" y="1131289"/>
                  <a:pt x="3179610" y="1122847"/>
                </a:cubicBezTo>
                <a:cubicBezTo>
                  <a:pt x="3120794" y="1091047"/>
                  <a:pt x="3056913" y="1074443"/>
                  <a:pt x="2991343" y="1064594"/>
                </a:cubicBezTo>
                <a:cubicBezTo>
                  <a:pt x="2989373" y="1064312"/>
                  <a:pt x="2987403" y="1063749"/>
                  <a:pt x="2985715" y="1064312"/>
                </a:cubicBezTo>
                <a:cubicBezTo>
                  <a:pt x="2957573" y="1071629"/>
                  <a:pt x="2934497" y="1058121"/>
                  <a:pt x="2910577" y="1047146"/>
                </a:cubicBezTo>
                <a:cubicBezTo>
                  <a:pt x="2868083" y="1027728"/>
                  <a:pt x="2823901" y="1011125"/>
                  <a:pt x="2782252" y="989737"/>
                </a:cubicBezTo>
                <a:cubicBezTo>
                  <a:pt x="2743416" y="969475"/>
                  <a:pt x="2703455" y="968350"/>
                  <a:pt x="2661806" y="972571"/>
                </a:cubicBezTo>
                <a:cubicBezTo>
                  <a:pt x="2556275" y="983265"/>
                  <a:pt x="2469318" y="1031105"/>
                  <a:pt x="2401215" y="1110746"/>
                </a:cubicBezTo>
                <a:cubicBezTo>
                  <a:pt x="2310881" y="1216558"/>
                  <a:pt x="2249814" y="1337004"/>
                  <a:pt x="2232366" y="1476867"/>
                </a:cubicBezTo>
                <a:cubicBezTo>
                  <a:pt x="2221672" y="1563262"/>
                  <a:pt x="2230678" y="1646560"/>
                  <a:pt x="2277393" y="1722261"/>
                </a:cubicBezTo>
                <a:cubicBezTo>
                  <a:pt x="2297655" y="1755187"/>
                  <a:pt x="2320731" y="1785861"/>
                  <a:pt x="2358159" y="1803027"/>
                </a:cubicBezTo>
                <a:cubicBezTo>
                  <a:pt x="2356189" y="1803309"/>
                  <a:pt x="2354219" y="1804153"/>
                  <a:pt x="2352249" y="1804153"/>
                </a:cubicBezTo>
                <a:cubicBezTo>
                  <a:pt x="2252065" y="1807249"/>
                  <a:pt x="2151600" y="1810063"/>
                  <a:pt x="2051416" y="1813158"/>
                </a:cubicBezTo>
                <a:cubicBezTo>
                  <a:pt x="2047195" y="1813158"/>
                  <a:pt x="2042974" y="1813440"/>
                  <a:pt x="2038752" y="1813158"/>
                </a:cubicBezTo>
                <a:cubicBezTo>
                  <a:pt x="2006953" y="1812033"/>
                  <a:pt x="1987816" y="1791771"/>
                  <a:pt x="1991475" y="1759971"/>
                </a:cubicBezTo>
                <a:cubicBezTo>
                  <a:pt x="1994289" y="1735488"/>
                  <a:pt x="2000480" y="1711286"/>
                  <a:pt x="2005827" y="1687084"/>
                </a:cubicBezTo>
                <a:cubicBezTo>
                  <a:pt x="2052542" y="1477149"/>
                  <a:pt x="2098975" y="1267213"/>
                  <a:pt x="2145972" y="1057277"/>
                </a:cubicBezTo>
                <a:cubicBezTo>
                  <a:pt x="2156666" y="1009718"/>
                  <a:pt x="2189873" y="982702"/>
                  <a:pt x="2238557" y="980451"/>
                </a:cubicBezTo>
                <a:cubicBezTo>
                  <a:pt x="2378702" y="974541"/>
                  <a:pt x="2518566" y="968631"/>
                  <a:pt x="2658710" y="963003"/>
                </a:cubicBezTo>
                <a:cubicBezTo>
                  <a:pt x="2784222" y="957656"/>
                  <a:pt x="2909733" y="952590"/>
                  <a:pt x="3035244" y="947525"/>
                </a:cubicBezTo>
                <a:cubicBezTo>
                  <a:pt x="3098844" y="944992"/>
                  <a:pt x="3162725" y="942741"/>
                  <a:pt x="3226325" y="940208"/>
                </a:cubicBezTo>
                <a:cubicBezTo>
                  <a:pt x="3255874" y="939083"/>
                  <a:pt x="3285141" y="936831"/>
                  <a:pt x="3314689" y="935706"/>
                </a:cubicBezTo>
                <a:close/>
                <a:moveTo>
                  <a:pt x="3414028" y="924449"/>
                </a:moveTo>
                <a:cubicBezTo>
                  <a:pt x="3447798" y="924730"/>
                  <a:pt x="3481568" y="923886"/>
                  <a:pt x="3514775" y="928107"/>
                </a:cubicBezTo>
                <a:cubicBezTo>
                  <a:pt x="3552203" y="932610"/>
                  <a:pt x="3576123" y="955686"/>
                  <a:pt x="3584566" y="993396"/>
                </a:cubicBezTo>
                <a:cubicBezTo>
                  <a:pt x="3584566" y="1006622"/>
                  <a:pt x="3584566" y="1019567"/>
                  <a:pt x="3584566" y="1032794"/>
                </a:cubicBezTo>
                <a:cubicBezTo>
                  <a:pt x="3547701" y="1166185"/>
                  <a:pt x="3486633" y="1290852"/>
                  <a:pt x="3439074" y="1421428"/>
                </a:cubicBezTo>
                <a:cubicBezTo>
                  <a:pt x="3437949" y="1417489"/>
                  <a:pt x="3436260" y="1413549"/>
                  <a:pt x="3435416" y="1409327"/>
                </a:cubicBezTo>
                <a:cubicBezTo>
                  <a:pt x="3423315" y="1358110"/>
                  <a:pt x="3403897" y="1310269"/>
                  <a:pt x="3369565" y="1269464"/>
                </a:cubicBezTo>
                <a:cubicBezTo>
                  <a:pt x="3362811" y="1261584"/>
                  <a:pt x="3361403" y="1253142"/>
                  <a:pt x="3362811" y="1243574"/>
                </a:cubicBezTo>
                <a:cubicBezTo>
                  <a:pt x="3376881" y="1140576"/>
                  <a:pt x="3390952" y="1037297"/>
                  <a:pt x="3405304" y="934299"/>
                </a:cubicBezTo>
                <a:cubicBezTo>
                  <a:pt x="3405867" y="930640"/>
                  <a:pt x="3410933" y="924449"/>
                  <a:pt x="3414028" y="924449"/>
                </a:cubicBezTo>
                <a:close/>
                <a:moveTo>
                  <a:pt x="592277" y="545945"/>
                </a:moveTo>
                <a:cubicBezTo>
                  <a:pt x="597061" y="548478"/>
                  <a:pt x="601001" y="550448"/>
                  <a:pt x="604378" y="552980"/>
                </a:cubicBezTo>
                <a:cubicBezTo>
                  <a:pt x="648279" y="588720"/>
                  <a:pt x="692461" y="624460"/>
                  <a:pt x="736081" y="660762"/>
                </a:cubicBezTo>
                <a:cubicBezTo>
                  <a:pt x="752121" y="673989"/>
                  <a:pt x="760001" y="692562"/>
                  <a:pt x="762534" y="713387"/>
                </a:cubicBezTo>
                <a:cubicBezTo>
                  <a:pt x="765629" y="739559"/>
                  <a:pt x="768725" y="765730"/>
                  <a:pt x="773790" y="791339"/>
                </a:cubicBezTo>
                <a:cubicBezTo>
                  <a:pt x="775197" y="799782"/>
                  <a:pt x="780544" y="809350"/>
                  <a:pt x="787298" y="814134"/>
                </a:cubicBezTo>
                <a:cubicBezTo>
                  <a:pt x="1141037" y="1073880"/>
                  <a:pt x="1495339" y="1333064"/>
                  <a:pt x="1849359" y="1592247"/>
                </a:cubicBezTo>
                <a:cubicBezTo>
                  <a:pt x="1877219" y="1612790"/>
                  <a:pt x="1905361" y="1632771"/>
                  <a:pt x="1935754" y="1654721"/>
                </a:cubicBezTo>
                <a:cubicBezTo>
                  <a:pt x="1948980" y="1617574"/>
                  <a:pt x="1961644" y="1581835"/>
                  <a:pt x="1974308" y="1546095"/>
                </a:cubicBezTo>
                <a:cubicBezTo>
                  <a:pt x="1975715" y="1546376"/>
                  <a:pt x="1977403" y="1546658"/>
                  <a:pt x="1978810" y="1546939"/>
                </a:cubicBezTo>
                <a:cubicBezTo>
                  <a:pt x="1975152" y="1574236"/>
                  <a:pt x="1971494" y="1601534"/>
                  <a:pt x="1968117" y="1629112"/>
                </a:cubicBezTo>
                <a:cubicBezTo>
                  <a:pt x="1963895" y="1662882"/>
                  <a:pt x="1958830" y="1696933"/>
                  <a:pt x="1957423" y="1730985"/>
                </a:cubicBezTo>
                <a:cubicBezTo>
                  <a:pt x="1956579" y="1750965"/>
                  <a:pt x="1960518" y="1771508"/>
                  <a:pt x="1963051" y="1793177"/>
                </a:cubicBezTo>
                <a:lnTo>
                  <a:pt x="1842324" y="1711567"/>
                </a:lnTo>
                <a:cubicBezTo>
                  <a:pt x="1835851" y="1707064"/>
                  <a:pt x="1829097" y="1702280"/>
                  <a:pt x="1822625" y="1697496"/>
                </a:cubicBezTo>
                <a:cubicBezTo>
                  <a:pt x="1822625" y="1697778"/>
                  <a:pt x="1822625" y="1698059"/>
                  <a:pt x="1823188" y="1698903"/>
                </a:cubicBezTo>
                <a:lnTo>
                  <a:pt x="1814535" y="1693067"/>
                </a:lnTo>
                <a:lnTo>
                  <a:pt x="1814535" y="1700207"/>
                </a:lnTo>
                <a:cubicBezTo>
                  <a:pt x="1814535" y="1777034"/>
                  <a:pt x="1814535" y="1854141"/>
                  <a:pt x="1814535" y="1930968"/>
                </a:cubicBezTo>
                <a:cubicBezTo>
                  <a:pt x="1814535" y="1944757"/>
                  <a:pt x="1813973" y="1958265"/>
                  <a:pt x="1812847" y="1971773"/>
                </a:cubicBezTo>
                <a:cubicBezTo>
                  <a:pt x="1808907" y="2022428"/>
                  <a:pt x="1782454" y="2057323"/>
                  <a:pt x="1736583" y="2077866"/>
                </a:cubicBezTo>
                <a:cubicBezTo>
                  <a:pt x="1651315" y="2115857"/>
                  <a:pt x="1565483" y="2115013"/>
                  <a:pt x="1479933" y="2079836"/>
                </a:cubicBezTo>
                <a:cubicBezTo>
                  <a:pt x="1448696" y="2066891"/>
                  <a:pt x="1426182" y="2044378"/>
                  <a:pt x="1416614" y="2010608"/>
                </a:cubicBezTo>
                <a:lnTo>
                  <a:pt x="1407645" y="1990988"/>
                </a:lnTo>
                <a:lnTo>
                  <a:pt x="1370743" y="1960516"/>
                </a:lnTo>
                <a:cubicBezTo>
                  <a:pt x="1313334" y="1933500"/>
                  <a:pt x="1256770" y="1905359"/>
                  <a:pt x="1197954" y="1882001"/>
                </a:cubicBezTo>
                <a:cubicBezTo>
                  <a:pt x="1032763" y="1816713"/>
                  <a:pt x="861100" y="1775345"/>
                  <a:pt x="685778" y="1751706"/>
                </a:cubicBezTo>
                <a:cubicBezTo>
                  <a:pt x="643566" y="1745796"/>
                  <a:pt x="601072" y="1741294"/>
                  <a:pt x="556327" y="1735665"/>
                </a:cubicBezTo>
                <a:cubicBezTo>
                  <a:pt x="556327" y="1745796"/>
                  <a:pt x="556609" y="1753394"/>
                  <a:pt x="556327" y="1761274"/>
                </a:cubicBezTo>
                <a:cubicBezTo>
                  <a:pt x="553232" y="1819808"/>
                  <a:pt x="551262" y="1878343"/>
                  <a:pt x="546196" y="1936596"/>
                </a:cubicBezTo>
                <a:cubicBezTo>
                  <a:pt x="543382" y="1970084"/>
                  <a:pt x="527904" y="1984436"/>
                  <a:pt x="494135" y="1989502"/>
                </a:cubicBezTo>
                <a:cubicBezTo>
                  <a:pt x="415620" y="2001040"/>
                  <a:pt x="337105" y="2011171"/>
                  <a:pt x="258590" y="2021865"/>
                </a:cubicBezTo>
                <a:cubicBezTo>
                  <a:pt x="197804" y="2030026"/>
                  <a:pt x="136737" y="2038187"/>
                  <a:pt x="75951" y="2046066"/>
                </a:cubicBezTo>
                <a:cubicBezTo>
                  <a:pt x="69760" y="2046910"/>
                  <a:pt x="63851" y="2047473"/>
                  <a:pt x="57659" y="2047473"/>
                </a:cubicBezTo>
                <a:cubicBezTo>
                  <a:pt x="33458" y="2047473"/>
                  <a:pt x="19950" y="2038750"/>
                  <a:pt x="14321" y="2015392"/>
                </a:cubicBezTo>
                <a:cubicBezTo>
                  <a:pt x="8975" y="1992597"/>
                  <a:pt x="5316" y="1969521"/>
                  <a:pt x="3065" y="1946164"/>
                </a:cubicBezTo>
                <a:cubicBezTo>
                  <a:pt x="814" y="1922806"/>
                  <a:pt x="251" y="1899167"/>
                  <a:pt x="251" y="1875810"/>
                </a:cubicBezTo>
                <a:cubicBezTo>
                  <a:pt x="-31" y="1719625"/>
                  <a:pt x="-312" y="1563439"/>
                  <a:pt x="814" y="1407535"/>
                </a:cubicBezTo>
                <a:cubicBezTo>
                  <a:pt x="1095" y="1370107"/>
                  <a:pt x="2221" y="1332679"/>
                  <a:pt x="5598" y="1295250"/>
                </a:cubicBezTo>
                <a:cubicBezTo>
                  <a:pt x="9256" y="1252194"/>
                  <a:pt x="28955" y="1232213"/>
                  <a:pt x="71730" y="1226304"/>
                </a:cubicBezTo>
                <a:cubicBezTo>
                  <a:pt x="177824" y="1211389"/>
                  <a:pt x="284480" y="1197881"/>
                  <a:pt x="390855" y="1183810"/>
                </a:cubicBezTo>
                <a:cubicBezTo>
                  <a:pt x="422936" y="1179589"/>
                  <a:pt x="455018" y="1175649"/>
                  <a:pt x="487099" y="1171990"/>
                </a:cubicBezTo>
                <a:cubicBezTo>
                  <a:pt x="518618" y="1168332"/>
                  <a:pt x="545352" y="1186343"/>
                  <a:pt x="550980" y="1217580"/>
                </a:cubicBezTo>
                <a:cubicBezTo>
                  <a:pt x="555202" y="1240374"/>
                  <a:pt x="556609" y="1264013"/>
                  <a:pt x="557172" y="1287371"/>
                </a:cubicBezTo>
                <a:cubicBezTo>
                  <a:pt x="557734" y="1316075"/>
                  <a:pt x="556609" y="1344498"/>
                  <a:pt x="556327" y="1373202"/>
                </a:cubicBezTo>
                <a:cubicBezTo>
                  <a:pt x="556046" y="1401625"/>
                  <a:pt x="564207" y="1413445"/>
                  <a:pt x="592348" y="1419917"/>
                </a:cubicBezTo>
                <a:cubicBezTo>
                  <a:pt x="652571" y="1433988"/>
                  <a:pt x="713076" y="1447215"/>
                  <a:pt x="773298" y="1461004"/>
                </a:cubicBezTo>
                <a:cubicBezTo>
                  <a:pt x="979294" y="1508563"/>
                  <a:pt x="1185009" y="1556404"/>
                  <a:pt x="1391005" y="1603963"/>
                </a:cubicBezTo>
                <a:lnTo>
                  <a:pt x="1407609" y="1607284"/>
                </a:lnTo>
                <a:lnTo>
                  <a:pt x="1407609" y="1607059"/>
                </a:lnTo>
                <a:cubicBezTo>
                  <a:pt x="1407609" y="1600868"/>
                  <a:pt x="1407609" y="1596365"/>
                  <a:pt x="1407609" y="1591862"/>
                </a:cubicBezTo>
                <a:cubicBezTo>
                  <a:pt x="1407609" y="1564424"/>
                  <a:pt x="1407539" y="1532413"/>
                  <a:pt x="1407504" y="1500402"/>
                </a:cubicBezTo>
                <a:lnTo>
                  <a:pt x="1407598" y="1418604"/>
                </a:lnTo>
                <a:lnTo>
                  <a:pt x="1353787" y="1382311"/>
                </a:lnTo>
                <a:cubicBezTo>
                  <a:pt x="1167772" y="1239071"/>
                  <a:pt x="982037" y="1095549"/>
                  <a:pt x="796303" y="952309"/>
                </a:cubicBezTo>
                <a:cubicBezTo>
                  <a:pt x="742834" y="911222"/>
                  <a:pt x="689928" y="869291"/>
                  <a:pt x="634771" y="830456"/>
                </a:cubicBezTo>
                <a:cubicBezTo>
                  <a:pt x="586930" y="796686"/>
                  <a:pt x="570327" y="751660"/>
                  <a:pt x="575392" y="696502"/>
                </a:cubicBezTo>
                <a:cubicBezTo>
                  <a:pt x="579332" y="653446"/>
                  <a:pt x="584679" y="610671"/>
                  <a:pt x="589463" y="567895"/>
                </a:cubicBezTo>
                <a:cubicBezTo>
                  <a:pt x="590307" y="561423"/>
                  <a:pt x="591152" y="554950"/>
                  <a:pt x="592277" y="545945"/>
                </a:cubicBezTo>
                <a:close/>
                <a:moveTo>
                  <a:pt x="1575261" y="0"/>
                </a:moveTo>
                <a:cubicBezTo>
                  <a:pt x="1578638" y="844"/>
                  <a:pt x="1582015" y="2814"/>
                  <a:pt x="1585392" y="2533"/>
                </a:cubicBezTo>
                <a:cubicBezTo>
                  <a:pt x="1693455" y="-3940"/>
                  <a:pt x="1792513" y="25890"/>
                  <a:pt x="1887913" y="74294"/>
                </a:cubicBezTo>
                <a:cubicBezTo>
                  <a:pt x="2060702" y="161532"/>
                  <a:pt x="2233773" y="247645"/>
                  <a:pt x="2407124" y="334040"/>
                </a:cubicBezTo>
                <a:cubicBezTo>
                  <a:pt x="2517439" y="388916"/>
                  <a:pt x="2628317" y="442666"/>
                  <a:pt x="2738632" y="497542"/>
                </a:cubicBezTo>
                <a:cubicBezTo>
                  <a:pt x="2995001" y="624742"/>
                  <a:pt x="3251370" y="752504"/>
                  <a:pt x="3507458" y="879986"/>
                </a:cubicBezTo>
                <a:cubicBezTo>
                  <a:pt x="3512242" y="882518"/>
                  <a:pt x="3517026" y="885332"/>
                  <a:pt x="3521247" y="890398"/>
                </a:cubicBezTo>
                <a:cubicBezTo>
                  <a:pt x="3514775" y="890679"/>
                  <a:pt x="3508584" y="891242"/>
                  <a:pt x="3502111" y="891524"/>
                </a:cubicBezTo>
                <a:cubicBezTo>
                  <a:pt x="3419657" y="893775"/>
                  <a:pt x="3337202" y="895745"/>
                  <a:pt x="3254747" y="898559"/>
                </a:cubicBezTo>
                <a:cubicBezTo>
                  <a:pt x="3146965" y="902217"/>
                  <a:pt x="3039464" y="907001"/>
                  <a:pt x="2931682" y="910660"/>
                </a:cubicBezTo>
                <a:cubicBezTo>
                  <a:pt x="2821086" y="914318"/>
                  <a:pt x="2710490" y="917132"/>
                  <a:pt x="2599894" y="920509"/>
                </a:cubicBezTo>
                <a:cubicBezTo>
                  <a:pt x="2525037" y="922761"/>
                  <a:pt x="2450181" y="925856"/>
                  <a:pt x="2375043" y="928389"/>
                </a:cubicBezTo>
                <a:cubicBezTo>
                  <a:pt x="2344650" y="929515"/>
                  <a:pt x="2314257" y="930077"/>
                  <a:pt x="2283583" y="930640"/>
                </a:cubicBezTo>
                <a:cubicBezTo>
                  <a:pt x="2219983" y="931766"/>
                  <a:pt x="2173268" y="959626"/>
                  <a:pt x="2141468" y="1015346"/>
                </a:cubicBezTo>
                <a:cubicBezTo>
                  <a:pt x="2112201" y="1066845"/>
                  <a:pt x="2095035" y="1122565"/>
                  <a:pt x="2075617" y="1178004"/>
                </a:cubicBezTo>
                <a:cubicBezTo>
                  <a:pt x="2035938" y="1291696"/>
                  <a:pt x="1997384" y="1405669"/>
                  <a:pt x="1957704" y="1519361"/>
                </a:cubicBezTo>
                <a:cubicBezTo>
                  <a:pt x="1946729" y="1550598"/>
                  <a:pt x="1934065" y="1581272"/>
                  <a:pt x="1921402" y="1613635"/>
                </a:cubicBezTo>
                <a:cubicBezTo>
                  <a:pt x="1917180" y="1610821"/>
                  <a:pt x="1913241" y="1608288"/>
                  <a:pt x="1909301" y="1605193"/>
                </a:cubicBezTo>
                <a:cubicBezTo>
                  <a:pt x="1721878" y="1467862"/>
                  <a:pt x="1534174" y="1330531"/>
                  <a:pt x="1346470" y="1193201"/>
                </a:cubicBezTo>
                <a:cubicBezTo>
                  <a:pt x="1166927" y="1062061"/>
                  <a:pt x="987384" y="931203"/>
                  <a:pt x="808123" y="799782"/>
                </a:cubicBezTo>
                <a:cubicBezTo>
                  <a:pt x="802494" y="795561"/>
                  <a:pt x="797710" y="787681"/>
                  <a:pt x="796303" y="780646"/>
                </a:cubicBezTo>
                <a:cubicBezTo>
                  <a:pt x="791519" y="756163"/>
                  <a:pt x="787861" y="731680"/>
                  <a:pt x="784765" y="706915"/>
                </a:cubicBezTo>
                <a:cubicBezTo>
                  <a:pt x="781107" y="678492"/>
                  <a:pt x="768162" y="655416"/>
                  <a:pt x="745930" y="637687"/>
                </a:cubicBezTo>
                <a:cubicBezTo>
                  <a:pt x="698652" y="599415"/>
                  <a:pt x="651374" y="560861"/>
                  <a:pt x="603815" y="522870"/>
                </a:cubicBezTo>
                <a:cubicBezTo>
                  <a:pt x="595654" y="516397"/>
                  <a:pt x="592840" y="510487"/>
                  <a:pt x="595091" y="499512"/>
                </a:cubicBezTo>
                <a:cubicBezTo>
                  <a:pt x="614509" y="392574"/>
                  <a:pt x="633082" y="285636"/>
                  <a:pt x="652219" y="178699"/>
                </a:cubicBezTo>
                <a:cubicBezTo>
                  <a:pt x="657847" y="147180"/>
                  <a:pt x="666289" y="116506"/>
                  <a:pt x="685144" y="89771"/>
                </a:cubicBezTo>
                <a:cubicBezTo>
                  <a:pt x="711316" y="52625"/>
                  <a:pt x="749307" y="35177"/>
                  <a:pt x="792926" y="32081"/>
                </a:cubicBezTo>
                <a:cubicBezTo>
                  <a:pt x="845270" y="28142"/>
                  <a:pt x="897894" y="26734"/>
                  <a:pt x="950237" y="25046"/>
                </a:cubicBezTo>
                <a:cubicBezTo>
                  <a:pt x="1048733" y="21950"/>
                  <a:pt x="1146947" y="19980"/>
                  <a:pt x="1245442" y="16322"/>
                </a:cubicBezTo>
                <a:cubicBezTo>
                  <a:pt x="1347596" y="12382"/>
                  <a:pt x="1449468" y="7317"/>
                  <a:pt x="1551622" y="2533"/>
                </a:cubicBezTo>
                <a:cubicBezTo>
                  <a:pt x="1555562" y="2251"/>
                  <a:pt x="1559783" y="1126"/>
                  <a:pt x="1563723" y="281"/>
                </a:cubicBezTo>
                <a:cubicBezTo>
                  <a:pt x="1567663" y="0"/>
                  <a:pt x="1571321" y="0"/>
                  <a:pt x="1575261" y="0"/>
                </a:cubicBezTo>
                <a:close/>
              </a:path>
            </a:pathLst>
          </a:custGeom>
          <a:solidFill>
            <a:schemeClr val="accent6"/>
          </a:solidFill>
          <a:ln w="2810" cap="flat">
            <a:noFill/>
            <a:prstDash val="solid"/>
            <a:miter/>
          </a:ln>
        </p:spPr>
        <p:txBody>
          <a:bodyPr rtlCol="0" anchor="ctr"/>
          <a:lstStyle/>
          <a:p>
            <a:endParaRPr lang="en-US" dirty="0"/>
          </a:p>
        </p:txBody>
      </p:sp>
      <p:sp>
        <p:nvSpPr>
          <p:cNvPr id="4" name="TextBox 3">
            <a:extLst>
              <a:ext uri="{FF2B5EF4-FFF2-40B4-BE49-F238E27FC236}">
                <a16:creationId xmlns:a16="http://schemas.microsoft.com/office/drawing/2014/main" id="{904D2771-C35C-57DB-551D-2A777E53F461}"/>
              </a:ext>
            </a:extLst>
          </p:cNvPr>
          <p:cNvSpPr txBox="1"/>
          <p:nvPr/>
        </p:nvSpPr>
        <p:spPr>
          <a:xfrm>
            <a:off x="323529" y="2088229"/>
            <a:ext cx="7090302" cy="313932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At present, customers are stopping and quitting their relationships with bank, and they use alternative ways for their financial needs. For an example they invest their money in trading and real estate, and they invest in cryptocurrency. So, this activity of consumers hast the biggest negative impact in bank organizations. And bank resources are not planning properly to take effective output from those resources, finally most of the banks which don’t have proper insights about their customers facing many financial issues so these banks should consider to identify the risk profile of the customers. The goal of this research study is to explore and analyze in-depth analysis on banks products and services and exploring the attributes affecting the banks overall performance.</a:t>
            </a:r>
          </a:p>
        </p:txBody>
      </p:sp>
    </p:spTree>
    <p:extLst>
      <p:ext uri="{BB962C8B-B14F-4D97-AF65-F5344CB8AC3E}">
        <p14:creationId xmlns:p14="http://schemas.microsoft.com/office/powerpoint/2010/main" val="84821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76049" y="339509"/>
            <a:ext cx="11573197" cy="724247"/>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Objectives</a:t>
            </a:r>
          </a:p>
        </p:txBody>
      </p:sp>
      <p:sp>
        <p:nvSpPr>
          <p:cNvPr id="3" name="Rectangle 2">
            <a:extLst>
              <a:ext uri="{FF2B5EF4-FFF2-40B4-BE49-F238E27FC236}">
                <a16:creationId xmlns:a16="http://schemas.microsoft.com/office/drawing/2014/main" id="{8D4C3487-A463-432A-A87C-3463B157B871}"/>
              </a:ext>
            </a:extLst>
          </p:cNvPr>
          <p:cNvSpPr/>
          <p:nvPr/>
        </p:nvSpPr>
        <p:spPr>
          <a:xfrm>
            <a:off x="966856" y="2220756"/>
            <a:ext cx="645633" cy="5052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1" dirty="0"/>
              <a:t>01</a:t>
            </a:r>
            <a:endParaRPr lang="ko-KR" altLang="en-US" sz="2701" dirty="0"/>
          </a:p>
        </p:txBody>
      </p:sp>
      <p:sp>
        <p:nvSpPr>
          <p:cNvPr id="8" name="Freeform 3">
            <a:extLst>
              <a:ext uri="{FF2B5EF4-FFF2-40B4-BE49-F238E27FC236}">
                <a16:creationId xmlns:a16="http://schemas.microsoft.com/office/drawing/2014/main" id="{B56230DA-C1E6-4CB0-91CD-0E3B135A91C8}"/>
              </a:ext>
            </a:extLst>
          </p:cNvPr>
          <p:cNvSpPr/>
          <p:nvPr/>
        </p:nvSpPr>
        <p:spPr>
          <a:xfrm>
            <a:off x="19052" y="3753220"/>
            <a:ext cx="12153901" cy="2635034"/>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982200"/>
              <a:gd name="connsiteY0" fmla="*/ 2625509 h 2635034"/>
              <a:gd name="connsiteX1" fmla="*/ 6592062 w 9982200"/>
              <a:gd name="connsiteY1" fmla="*/ 2632825 h 2635034"/>
              <a:gd name="connsiteX2" fmla="*/ 6591300 w 9982200"/>
              <a:gd name="connsiteY2" fmla="*/ 2387384 h 2635034"/>
              <a:gd name="connsiteX3" fmla="*/ 6000750 w 9982200"/>
              <a:gd name="connsiteY3" fmla="*/ 1320584 h 2635034"/>
              <a:gd name="connsiteX4" fmla="*/ 6197726 w 9982200"/>
              <a:gd name="connsiteY4" fmla="*/ 1152105 h 2635034"/>
              <a:gd name="connsiteX5" fmla="*/ 6619875 w 9982200"/>
              <a:gd name="connsiteY5" fmla="*/ 1634909 h 2635034"/>
              <a:gd name="connsiteX6" fmla="*/ 6562725 w 9982200"/>
              <a:gd name="connsiteY6" fmla="*/ 168059 h 2635034"/>
              <a:gd name="connsiteX7" fmla="*/ 6838950 w 9982200"/>
              <a:gd name="connsiteY7" fmla="*/ 177584 h 2635034"/>
              <a:gd name="connsiteX8" fmla="*/ 6905625 w 9982200"/>
              <a:gd name="connsiteY8" fmla="*/ 1149134 h 2635034"/>
              <a:gd name="connsiteX9" fmla="*/ 7092084 w 9982200"/>
              <a:gd name="connsiteY9" fmla="*/ 723252 h 2635034"/>
              <a:gd name="connsiteX10" fmla="*/ 7260945 w 9982200"/>
              <a:gd name="connsiteY10" fmla="*/ 1152791 h 2635034"/>
              <a:gd name="connsiteX11" fmla="*/ 7446873 w 9982200"/>
              <a:gd name="connsiteY11" fmla="*/ 763487 h 2635034"/>
              <a:gd name="connsiteX12" fmla="*/ 7622210 w 9982200"/>
              <a:gd name="connsiteY12" fmla="*/ 1178395 h 2635034"/>
              <a:gd name="connsiteX13" fmla="*/ 7776056 w 9982200"/>
              <a:gd name="connsiteY13" fmla="*/ 840297 h 2635034"/>
              <a:gd name="connsiteX14" fmla="*/ 7922590 w 9982200"/>
              <a:gd name="connsiteY14" fmla="*/ 1167422 h 2635034"/>
              <a:gd name="connsiteX15" fmla="*/ 7914513 w 9982200"/>
              <a:gd name="connsiteY15" fmla="*/ 1945576 h 2635034"/>
              <a:gd name="connsiteX16" fmla="*/ 7798002 w 9982200"/>
              <a:gd name="connsiteY16" fmla="*/ 2317968 h 2635034"/>
              <a:gd name="connsiteX17" fmla="*/ 7723937 w 9982200"/>
              <a:gd name="connsiteY17" fmla="*/ 2635034 h 2635034"/>
              <a:gd name="connsiteX18" fmla="*/ 9982200 w 9982200"/>
              <a:gd name="connsiteY18" fmla="*/ 2635034 h 2635034"/>
              <a:gd name="connsiteX0" fmla="*/ 0 w 12220575"/>
              <a:gd name="connsiteY0" fmla="*/ 2615984 h 2635034"/>
              <a:gd name="connsiteX1" fmla="*/ 8830437 w 12220575"/>
              <a:gd name="connsiteY1" fmla="*/ 2632825 h 2635034"/>
              <a:gd name="connsiteX2" fmla="*/ 8829675 w 12220575"/>
              <a:gd name="connsiteY2" fmla="*/ 2387384 h 2635034"/>
              <a:gd name="connsiteX3" fmla="*/ 8239125 w 12220575"/>
              <a:gd name="connsiteY3" fmla="*/ 1320584 h 2635034"/>
              <a:gd name="connsiteX4" fmla="*/ 8436101 w 12220575"/>
              <a:gd name="connsiteY4" fmla="*/ 1152105 h 2635034"/>
              <a:gd name="connsiteX5" fmla="*/ 8858250 w 12220575"/>
              <a:gd name="connsiteY5" fmla="*/ 1634909 h 2635034"/>
              <a:gd name="connsiteX6" fmla="*/ 8801100 w 12220575"/>
              <a:gd name="connsiteY6" fmla="*/ 168059 h 2635034"/>
              <a:gd name="connsiteX7" fmla="*/ 9077325 w 12220575"/>
              <a:gd name="connsiteY7" fmla="*/ 177584 h 2635034"/>
              <a:gd name="connsiteX8" fmla="*/ 9144000 w 12220575"/>
              <a:gd name="connsiteY8" fmla="*/ 1149134 h 2635034"/>
              <a:gd name="connsiteX9" fmla="*/ 9330459 w 12220575"/>
              <a:gd name="connsiteY9" fmla="*/ 723252 h 2635034"/>
              <a:gd name="connsiteX10" fmla="*/ 9499320 w 12220575"/>
              <a:gd name="connsiteY10" fmla="*/ 1152791 h 2635034"/>
              <a:gd name="connsiteX11" fmla="*/ 9685248 w 12220575"/>
              <a:gd name="connsiteY11" fmla="*/ 763487 h 2635034"/>
              <a:gd name="connsiteX12" fmla="*/ 9860585 w 12220575"/>
              <a:gd name="connsiteY12" fmla="*/ 1178395 h 2635034"/>
              <a:gd name="connsiteX13" fmla="*/ 10014431 w 12220575"/>
              <a:gd name="connsiteY13" fmla="*/ 840297 h 2635034"/>
              <a:gd name="connsiteX14" fmla="*/ 10160965 w 12220575"/>
              <a:gd name="connsiteY14" fmla="*/ 1167422 h 2635034"/>
              <a:gd name="connsiteX15" fmla="*/ 10152888 w 12220575"/>
              <a:gd name="connsiteY15" fmla="*/ 1945576 h 2635034"/>
              <a:gd name="connsiteX16" fmla="*/ 10036377 w 12220575"/>
              <a:gd name="connsiteY16" fmla="*/ 2317968 h 2635034"/>
              <a:gd name="connsiteX17" fmla="*/ 9962312 w 12220575"/>
              <a:gd name="connsiteY17" fmla="*/ 2635034 h 2635034"/>
              <a:gd name="connsiteX18" fmla="*/ 12220575 w 12220575"/>
              <a:gd name="connsiteY18" fmla="*/ 2635034 h 2635034"/>
              <a:gd name="connsiteX0" fmla="*/ 0 w 12153900"/>
              <a:gd name="connsiteY0" fmla="*/ 2615984 h 2635034"/>
              <a:gd name="connsiteX1" fmla="*/ 8763762 w 12153900"/>
              <a:gd name="connsiteY1" fmla="*/ 2632825 h 2635034"/>
              <a:gd name="connsiteX2" fmla="*/ 8763000 w 12153900"/>
              <a:gd name="connsiteY2" fmla="*/ 2387384 h 2635034"/>
              <a:gd name="connsiteX3" fmla="*/ 8172450 w 12153900"/>
              <a:gd name="connsiteY3" fmla="*/ 1320584 h 2635034"/>
              <a:gd name="connsiteX4" fmla="*/ 8369426 w 12153900"/>
              <a:gd name="connsiteY4" fmla="*/ 1152105 h 2635034"/>
              <a:gd name="connsiteX5" fmla="*/ 8791575 w 12153900"/>
              <a:gd name="connsiteY5" fmla="*/ 1634909 h 2635034"/>
              <a:gd name="connsiteX6" fmla="*/ 8734425 w 12153900"/>
              <a:gd name="connsiteY6" fmla="*/ 168059 h 2635034"/>
              <a:gd name="connsiteX7" fmla="*/ 9010650 w 12153900"/>
              <a:gd name="connsiteY7" fmla="*/ 177584 h 2635034"/>
              <a:gd name="connsiteX8" fmla="*/ 9077325 w 12153900"/>
              <a:gd name="connsiteY8" fmla="*/ 1149134 h 2635034"/>
              <a:gd name="connsiteX9" fmla="*/ 9263784 w 12153900"/>
              <a:gd name="connsiteY9" fmla="*/ 723252 h 2635034"/>
              <a:gd name="connsiteX10" fmla="*/ 9432645 w 12153900"/>
              <a:gd name="connsiteY10" fmla="*/ 1152791 h 2635034"/>
              <a:gd name="connsiteX11" fmla="*/ 9618573 w 12153900"/>
              <a:gd name="connsiteY11" fmla="*/ 763487 h 2635034"/>
              <a:gd name="connsiteX12" fmla="*/ 9793910 w 12153900"/>
              <a:gd name="connsiteY12" fmla="*/ 1178395 h 2635034"/>
              <a:gd name="connsiteX13" fmla="*/ 9947756 w 12153900"/>
              <a:gd name="connsiteY13" fmla="*/ 840297 h 2635034"/>
              <a:gd name="connsiteX14" fmla="*/ 10094290 w 12153900"/>
              <a:gd name="connsiteY14" fmla="*/ 1167422 h 2635034"/>
              <a:gd name="connsiteX15" fmla="*/ 10086213 w 12153900"/>
              <a:gd name="connsiteY15" fmla="*/ 1945576 h 2635034"/>
              <a:gd name="connsiteX16" fmla="*/ 9969702 w 12153900"/>
              <a:gd name="connsiteY16" fmla="*/ 2317968 h 2635034"/>
              <a:gd name="connsiteX17" fmla="*/ 9895637 w 12153900"/>
              <a:gd name="connsiteY17" fmla="*/ 2635034 h 2635034"/>
              <a:gd name="connsiteX18" fmla="*/ 12153900 w 12153900"/>
              <a:gd name="connsiteY18" fmla="*/ 2635034 h 26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53900" h="2635034">
                <a:moveTo>
                  <a:pt x="0" y="2615984"/>
                </a:moveTo>
                <a:lnTo>
                  <a:pt x="8763762" y="2632825"/>
                </a:lnTo>
                <a:cubicBezTo>
                  <a:pt x="8819592" y="2637574"/>
                  <a:pt x="8831529" y="2455787"/>
                  <a:pt x="8763000" y="2387384"/>
                </a:cubicBezTo>
                <a:cubicBezTo>
                  <a:pt x="8427160" y="2024470"/>
                  <a:pt x="8486344" y="1782254"/>
                  <a:pt x="8172450" y="1320584"/>
                </a:cubicBezTo>
                <a:cubicBezTo>
                  <a:pt x="7992591" y="1069504"/>
                  <a:pt x="8236712" y="1013193"/>
                  <a:pt x="8369426" y="1152105"/>
                </a:cubicBezTo>
                <a:cubicBezTo>
                  <a:pt x="8468689" y="1271587"/>
                  <a:pt x="8633790" y="1380096"/>
                  <a:pt x="8791575" y="1634909"/>
                </a:cubicBezTo>
                <a:lnTo>
                  <a:pt x="8734425" y="168059"/>
                </a:lnTo>
                <a:cubicBezTo>
                  <a:pt x="8724087" y="-51879"/>
                  <a:pt x="8999042" y="-63335"/>
                  <a:pt x="9010650" y="177584"/>
                </a:cubicBezTo>
                <a:lnTo>
                  <a:pt x="9077325" y="1149134"/>
                </a:lnTo>
                <a:cubicBezTo>
                  <a:pt x="9059774" y="1014527"/>
                  <a:pt x="9105809" y="723252"/>
                  <a:pt x="9263784" y="723252"/>
                </a:cubicBezTo>
                <a:cubicBezTo>
                  <a:pt x="9451019" y="730567"/>
                  <a:pt x="9431427" y="1003438"/>
                  <a:pt x="9432645" y="1152791"/>
                </a:cubicBezTo>
                <a:cubicBezTo>
                  <a:pt x="9445434" y="965376"/>
                  <a:pt x="9477286" y="758611"/>
                  <a:pt x="9618573" y="763487"/>
                </a:cubicBezTo>
                <a:cubicBezTo>
                  <a:pt x="9785465" y="761048"/>
                  <a:pt x="9789642" y="977838"/>
                  <a:pt x="9793910" y="1178395"/>
                </a:cubicBezTo>
                <a:cubicBezTo>
                  <a:pt x="9791980" y="1019633"/>
                  <a:pt x="9792232" y="838468"/>
                  <a:pt x="9947756" y="840297"/>
                </a:cubicBezTo>
                <a:cubicBezTo>
                  <a:pt x="10059388" y="849440"/>
                  <a:pt x="10069995" y="985647"/>
                  <a:pt x="10094290" y="1167422"/>
                </a:cubicBezTo>
                <a:cubicBezTo>
                  <a:pt x="10120859" y="1474356"/>
                  <a:pt x="10114508" y="1624012"/>
                  <a:pt x="10086213" y="1945576"/>
                </a:cubicBezTo>
                <a:cubicBezTo>
                  <a:pt x="10065448" y="2148306"/>
                  <a:pt x="10012438" y="2203058"/>
                  <a:pt x="9969702" y="2317968"/>
                </a:cubicBezTo>
                <a:cubicBezTo>
                  <a:pt x="9897706" y="2425562"/>
                  <a:pt x="9876129" y="2424913"/>
                  <a:pt x="9895637" y="2635034"/>
                </a:cubicBezTo>
                <a:lnTo>
                  <a:pt x="12153900" y="2635034"/>
                </a:lnTo>
              </a:path>
            </a:pathLst>
          </a:custGeom>
          <a:ln w="508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427E15EF-726C-41E2-A9D4-59A00B52321E}"/>
              </a:ext>
            </a:extLst>
          </p:cNvPr>
          <p:cNvGrpSpPr/>
          <p:nvPr/>
        </p:nvGrpSpPr>
        <p:grpSpPr>
          <a:xfrm>
            <a:off x="7749314" y="2770057"/>
            <a:ext cx="2275890" cy="1322403"/>
            <a:chOff x="5680238" y="2623616"/>
            <a:chExt cx="2068326" cy="1201798"/>
          </a:xfrm>
          <a:solidFill>
            <a:schemeClr val="accent2"/>
          </a:solidFill>
        </p:grpSpPr>
        <p:sp>
          <p:nvSpPr>
            <p:cNvPr id="10" name="Right Arrow 7">
              <a:extLst>
                <a:ext uri="{FF2B5EF4-FFF2-40B4-BE49-F238E27FC236}">
                  <a16:creationId xmlns:a16="http://schemas.microsoft.com/office/drawing/2014/main" id="{33BA43C6-84D3-4A03-A258-4BB1384F592C}"/>
                </a:ext>
              </a:extLst>
            </p:cNvPr>
            <p:cNvSpPr/>
            <p:nvPr/>
          </p:nvSpPr>
          <p:spPr>
            <a:xfrm rot="16200000">
              <a:off x="6357325" y="2797138"/>
              <a:ext cx="687659" cy="340616"/>
            </a:xfrm>
            <a:prstGeom prst="rightArrow">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ight Arrow 16">
              <a:extLst>
                <a:ext uri="{FF2B5EF4-FFF2-40B4-BE49-F238E27FC236}">
                  <a16:creationId xmlns:a16="http://schemas.microsoft.com/office/drawing/2014/main" id="{C2183F64-CEE6-4902-B843-9B7E952615E9}"/>
                </a:ext>
              </a:extLst>
            </p:cNvPr>
            <p:cNvSpPr/>
            <p:nvPr/>
          </p:nvSpPr>
          <p:spPr>
            <a:xfrm rot="18900000">
              <a:off x="6873273" y="2992605"/>
              <a:ext cx="687659" cy="340616"/>
            </a:xfrm>
            <a:prstGeom prst="rightArrow">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ight Arrow 17">
              <a:extLst>
                <a:ext uri="{FF2B5EF4-FFF2-40B4-BE49-F238E27FC236}">
                  <a16:creationId xmlns:a16="http://schemas.microsoft.com/office/drawing/2014/main" id="{EE3A15BA-2A06-439F-A9DD-6A12D7A80116}"/>
                </a:ext>
              </a:extLst>
            </p:cNvPr>
            <p:cNvSpPr/>
            <p:nvPr/>
          </p:nvSpPr>
          <p:spPr>
            <a:xfrm>
              <a:off x="7060905" y="3484798"/>
              <a:ext cx="687659" cy="340616"/>
            </a:xfrm>
            <a:prstGeom prst="rightArrow">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ight Arrow 18">
              <a:extLst>
                <a:ext uri="{FF2B5EF4-FFF2-40B4-BE49-F238E27FC236}">
                  <a16:creationId xmlns:a16="http://schemas.microsoft.com/office/drawing/2014/main" id="{53768B99-8DAA-4064-AFA3-B685F6FEA476}"/>
                </a:ext>
              </a:extLst>
            </p:cNvPr>
            <p:cNvSpPr/>
            <p:nvPr/>
          </p:nvSpPr>
          <p:spPr>
            <a:xfrm rot="2700000" flipH="1">
              <a:off x="5838096" y="2992605"/>
              <a:ext cx="687659" cy="340616"/>
            </a:xfrm>
            <a:prstGeom prst="rightArrow">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ight Arrow 19">
              <a:extLst>
                <a:ext uri="{FF2B5EF4-FFF2-40B4-BE49-F238E27FC236}">
                  <a16:creationId xmlns:a16="http://schemas.microsoft.com/office/drawing/2014/main" id="{C9CC1A4B-C07F-44CB-998E-F8210DA1133A}"/>
                </a:ext>
              </a:extLst>
            </p:cNvPr>
            <p:cNvSpPr/>
            <p:nvPr/>
          </p:nvSpPr>
          <p:spPr>
            <a:xfrm flipH="1">
              <a:off x="5680238" y="3484798"/>
              <a:ext cx="687659" cy="340616"/>
            </a:xfrm>
            <a:prstGeom prst="rightArrow">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17" name="TextBox 16">
            <a:extLst>
              <a:ext uri="{FF2B5EF4-FFF2-40B4-BE49-F238E27FC236}">
                <a16:creationId xmlns:a16="http://schemas.microsoft.com/office/drawing/2014/main" id="{16EF453C-BA86-458D-8698-2D3E648AE953}"/>
              </a:ext>
            </a:extLst>
          </p:cNvPr>
          <p:cNvSpPr txBox="1"/>
          <p:nvPr/>
        </p:nvSpPr>
        <p:spPr>
          <a:xfrm>
            <a:off x="1624530" y="2185167"/>
            <a:ext cx="4735784" cy="646331"/>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Explore and analyze the factors that affect decisions of customers to make deposits in bank and build a model to predict customer decision regarding deposit.</a:t>
            </a:r>
            <a:endParaRPr lang="ko-KR" altLang="en-US" sz="1200" b="1" dirty="0">
              <a:solidFill>
                <a:schemeClr val="tx1">
                  <a:lumMod val="75000"/>
                  <a:lumOff val="25000"/>
                </a:schemeClr>
              </a:solidFill>
              <a:cs typeface="Arial" pitchFamily="34" charset="0"/>
            </a:endParaRPr>
          </a:p>
        </p:txBody>
      </p:sp>
      <p:sp>
        <p:nvSpPr>
          <p:cNvPr id="40" name="Rectangle 9">
            <a:extLst>
              <a:ext uri="{FF2B5EF4-FFF2-40B4-BE49-F238E27FC236}">
                <a16:creationId xmlns:a16="http://schemas.microsoft.com/office/drawing/2014/main" id="{2D967D4B-A21B-4EEC-A745-B546FCD18C82}"/>
              </a:ext>
            </a:extLst>
          </p:cNvPr>
          <p:cNvSpPr/>
          <p:nvPr/>
        </p:nvSpPr>
        <p:spPr>
          <a:xfrm>
            <a:off x="7018008" y="3581421"/>
            <a:ext cx="544314" cy="54342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ounded Rectangle 25">
            <a:extLst>
              <a:ext uri="{FF2B5EF4-FFF2-40B4-BE49-F238E27FC236}">
                <a16:creationId xmlns:a16="http://schemas.microsoft.com/office/drawing/2014/main" id="{0C9EE718-DEA7-4FD6-AA47-88A28AB5FEC7}"/>
              </a:ext>
            </a:extLst>
          </p:cNvPr>
          <p:cNvSpPr/>
          <p:nvPr/>
        </p:nvSpPr>
        <p:spPr>
          <a:xfrm>
            <a:off x="7329175" y="2546726"/>
            <a:ext cx="592488" cy="43419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Freeform: Shape 41">
            <a:extLst>
              <a:ext uri="{FF2B5EF4-FFF2-40B4-BE49-F238E27FC236}">
                <a16:creationId xmlns:a16="http://schemas.microsoft.com/office/drawing/2014/main" id="{5EEC833A-77F6-4B7A-8C49-E43A284A12DA}"/>
              </a:ext>
            </a:extLst>
          </p:cNvPr>
          <p:cNvSpPr/>
          <p:nvPr/>
        </p:nvSpPr>
        <p:spPr>
          <a:xfrm>
            <a:off x="9883189" y="2494181"/>
            <a:ext cx="592489" cy="539288"/>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accent4"/>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4D8ADC5-4FF3-4674-8C0E-F6F524741031}"/>
              </a:ext>
            </a:extLst>
          </p:cNvPr>
          <p:cNvSpPr/>
          <p:nvPr/>
        </p:nvSpPr>
        <p:spPr>
          <a:xfrm>
            <a:off x="10253366" y="3642758"/>
            <a:ext cx="592488" cy="420752"/>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926B630F-91DE-4EF0-B9FD-AC3B26C92790}"/>
              </a:ext>
            </a:extLst>
          </p:cNvPr>
          <p:cNvSpPr/>
          <p:nvPr/>
        </p:nvSpPr>
        <p:spPr>
          <a:xfrm>
            <a:off x="8662622" y="1972316"/>
            <a:ext cx="420122" cy="508494"/>
          </a:xfrm>
          <a:custGeom>
            <a:avLst/>
            <a:gdLst>
              <a:gd name="connsiteX0" fmla="*/ 606198 w 2730981"/>
              <a:gd name="connsiteY0" fmla="*/ 3305429 h 3305431"/>
              <a:gd name="connsiteX1" fmla="*/ 2124047 w 2730981"/>
              <a:gd name="connsiteY1" fmla="*/ 3305429 h 3305431"/>
              <a:gd name="connsiteX2" fmla="*/ 2124047 w 2730981"/>
              <a:gd name="connsiteY2" fmla="*/ 3305431 h 3305431"/>
              <a:gd name="connsiteX3" fmla="*/ 606198 w 2730981"/>
              <a:gd name="connsiteY3" fmla="*/ 3305431 h 3305431"/>
              <a:gd name="connsiteX4" fmla="*/ 1927883 w 2730981"/>
              <a:gd name="connsiteY4" fmla="*/ 2009495 h 3305431"/>
              <a:gd name="connsiteX5" fmla="*/ 2217323 w 2730981"/>
              <a:gd name="connsiteY5" fmla="*/ 2009495 h 3305431"/>
              <a:gd name="connsiteX6" fmla="*/ 2730979 w 2730981"/>
              <a:gd name="connsiteY6" fmla="*/ 2523151 h 3305431"/>
              <a:gd name="connsiteX7" fmla="*/ 2730979 w 2730981"/>
              <a:gd name="connsiteY7" fmla="*/ 3004463 h 3305431"/>
              <a:gd name="connsiteX8" fmla="*/ 2730981 w 2730981"/>
              <a:gd name="connsiteY8" fmla="*/ 3004463 h 3305431"/>
              <a:gd name="connsiteX9" fmla="*/ 2730981 w 2730981"/>
              <a:gd name="connsiteY9" fmla="*/ 3305431 h 3305431"/>
              <a:gd name="connsiteX10" fmla="*/ 2202976 w 2730981"/>
              <a:gd name="connsiteY10" fmla="*/ 3305431 h 3305431"/>
              <a:gd name="connsiteX11" fmla="*/ 2202976 w 2730981"/>
              <a:gd name="connsiteY11" fmla="*/ 3182572 h 3305431"/>
              <a:gd name="connsiteX12" fmla="*/ 2200338 w 2730981"/>
              <a:gd name="connsiteY12" fmla="*/ 3182572 h 3305431"/>
              <a:gd name="connsiteX13" fmla="*/ 2200338 w 2730981"/>
              <a:gd name="connsiteY13" fmla="*/ 2665938 h 3305431"/>
              <a:gd name="connsiteX14" fmla="*/ 1927883 w 2730981"/>
              <a:gd name="connsiteY14" fmla="*/ 2665938 h 3305431"/>
              <a:gd name="connsiteX15" fmla="*/ 941890 w 2730981"/>
              <a:gd name="connsiteY15" fmla="*/ 2009495 h 3305431"/>
              <a:gd name="connsiteX16" fmla="*/ 1789093 w 2730981"/>
              <a:gd name="connsiteY16" fmla="*/ 2009495 h 3305431"/>
              <a:gd name="connsiteX17" fmla="*/ 1789093 w 2730981"/>
              <a:gd name="connsiteY17" fmla="*/ 2665938 h 3305431"/>
              <a:gd name="connsiteX18" fmla="*/ 941890 w 2730981"/>
              <a:gd name="connsiteY18" fmla="*/ 2665938 h 3305431"/>
              <a:gd name="connsiteX19" fmla="*/ 513656 w 2730981"/>
              <a:gd name="connsiteY19" fmla="*/ 2009495 h 3305431"/>
              <a:gd name="connsiteX20" fmla="*/ 803100 w 2730981"/>
              <a:gd name="connsiteY20" fmla="*/ 2009495 h 3305431"/>
              <a:gd name="connsiteX21" fmla="*/ 803100 w 2730981"/>
              <a:gd name="connsiteY21" fmla="*/ 2665938 h 3305431"/>
              <a:gd name="connsiteX22" fmla="*/ 526771 w 2730981"/>
              <a:gd name="connsiteY22" fmla="*/ 2665938 h 3305431"/>
              <a:gd name="connsiteX23" fmla="*/ 526771 w 2730981"/>
              <a:gd name="connsiteY23" fmla="*/ 3305429 h 3305431"/>
              <a:gd name="connsiteX24" fmla="*/ 528008 w 2730981"/>
              <a:gd name="connsiteY24" fmla="*/ 3305429 h 3305431"/>
              <a:gd name="connsiteX25" fmla="*/ 528008 w 2730981"/>
              <a:gd name="connsiteY25" fmla="*/ 3305431 h 3305431"/>
              <a:gd name="connsiteX26" fmla="*/ 1 w 2730981"/>
              <a:gd name="connsiteY26" fmla="*/ 3305431 h 3305431"/>
              <a:gd name="connsiteX27" fmla="*/ 1 w 2730981"/>
              <a:gd name="connsiteY27" fmla="*/ 3182572 h 3305431"/>
              <a:gd name="connsiteX28" fmla="*/ 0 w 2730981"/>
              <a:gd name="connsiteY28" fmla="*/ 3182572 h 3305431"/>
              <a:gd name="connsiteX29" fmla="*/ 0 w 2730981"/>
              <a:gd name="connsiteY29" fmla="*/ 2523151 h 3305431"/>
              <a:gd name="connsiteX30" fmla="*/ 513656 w 2730981"/>
              <a:gd name="connsiteY30" fmla="*/ 2009495 h 3305431"/>
              <a:gd name="connsiteX31" fmla="*/ 586317 w 2730981"/>
              <a:gd name="connsiteY31" fmla="*/ 1077676 h 3305431"/>
              <a:gd name="connsiteX32" fmla="*/ 590605 w 2730981"/>
              <a:gd name="connsiteY32" fmla="*/ 1148496 h 3305431"/>
              <a:gd name="connsiteX33" fmla="*/ 972029 w 2730981"/>
              <a:gd name="connsiteY33" fmla="*/ 1723349 h 3305431"/>
              <a:gd name="connsiteX34" fmla="*/ 1753423 w 2730981"/>
              <a:gd name="connsiteY34" fmla="*/ 1724310 h 3305431"/>
              <a:gd name="connsiteX35" fmla="*/ 2136259 w 2730981"/>
              <a:gd name="connsiteY35" fmla="*/ 1150397 h 3305431"/>
              <a:gd name="connsiteX36" fmla="*/ 2140842 w 2730981"/>
              <a:gd name="connsiteY36" fmla="*/ 1077676 h 3305431"/>
              <a:gd name="connsiteX37" fmla="*/ 1253092 w 2730981"/>
              <a:gd name="connsiteY37" fmla="*/ 0 h 3305431"/>
              <a:gd name="connsiteX38" fmla="*/ 1474020 w 2730981"/>
              <a:gd name="connsiteY38" fmla="*/ 0 h 3305431"/>
              <a:gd name="connsiteX39" fmla="*/ 1620259 w 2730981"/>
              <a:gd name="connsiteY39" fmla="*/ 96933 h 3305431"/>
              <a:gd name="connsiteX40" fmla="*/ 1623835 w 2730981"/>
              <a:gd name="connsiteY40" fmla="*/ 114647 h 3305431"/>
              <a:gd name="connsiteX41" fmla="*/ 1641032 w 2730981"/>
              <a:gd name="connsiteY41" fmla="*/ 120430 h 3305431"/>
              <a:gd name="connsiteX42" fmla="*/ 1518281 w 2730981"/>
              <a:gd name="connsiteY42" fmla="*/ 727985 h 3305431"/>
              <a:gd name="connsiteX43" fmla="*/ 1545935 w 2730981"/>
              <a:gd name="connsiteY43" fmla="*/ 769644 h 3305431"/>
              <a:gd name="connsiteX44" fmla="*/ 1545934 w 2730981"/>
              <a:gd name="connsiteY44" fmla="*/ 769642 h 3305431"/>
              <a:gd name="connsiteX45" fmla="*/ 1587593 w 2730981"/>
              <a:gd name="connsiteY45" fmla="*/ 741988 h 3305431"/>
              <a:gd name="connsiteX46" fmla="*/ 1707673 w 2730981"/>
              <a:gd name="connsiteY46" fmla="*/ 147658 h 3305431"/>
              <a:gd name="connsiteX47" fmla="*/ 1776248 w 2730981"/>
              <a:gd name="connsiteY47" fmla="*/ 181484 h 3305431"/>
              <a:gd name="connsiteX48" fmla="*/ 2180524 w 2730981"/>
              <a:gd name="connsiteY48" fmla="*/ 795322 h 3305431"/>
              <a:gd name="connsiteX49" fmla="*/ 2185101 w 2730981"/>
              <a:gd name="connsiteY49" fmla="*/ 883363 h 3305431"/>
              <a:gd name="connsiteX50" fmla="*/ 2228620 w 2730981"/>
              <a:gd name="connsiteY50" fmla="*/ 883363 h 3305431"/>
              <a:gd name="connsiteX51" fmla="*/ 2296930 w 2730981"/>
              <a:gd name="connsiteY51" fmla="*/ 951674 h 3305431"/>
              <a:gd name="connsiteX52" fmla="*/ 2296930 w 2730981"/>
              <a:gd name="connsiteY52" fmla="*/ 1009366 h 3305431"/>
              <a:gd name="connsiteX53" fmla="*/ 2228620 w 2730981"/>
              <a:gd name="connsiteY53" fmla="*/ 1077676 h 3305431"/>
              <a:gd name="connsiteX54" fmla="*/ 2191575 w 2730981"/>
              <a:gd name="connsiteY54" fmla="*/ 1077676 h 3305431"/>
              <a:gd name="connsiteX55" fmla="*/ 2186579 w 2730981"/>
              <a:gd name="connsiteY55" fmla="*/ 1156959 h 3305431"/>
              <a:gd name="connsiteX56" fmla="*/ 1778812 w 2730981"/>
              <a:gd name="connsiteY56" fmla="*/ 1768247 h 3305431"/>
              <a:gd name="connsiteX57" fmla="*/ 946532 w 2730981"/>
              <a:gd name="connsiteY57" fmla="*/ 1767224 h 3305431"/>
              <a:gd name="connsiteX58" fmla="*/ 540269 w 2730981"/>
              <a:gd name="connsiteY58" fmla="*/ 1154936 h 3305431"/>
              <a:gd name="connsiteX59" fmla="*/ 535592 w 2730981"/>
              <a:gd name="connsiteY59" fmla="*/ 1077676 h 3305431"/>
              <a:gd name="connsiteX60" fmla="*/ 498490 w 2730981"/>
              <a:gd name="connsiteY60" fmla="*/ 1077676 h 3305431"/>
              <a:gd name="connsiteX61" fmla="*/ 430180 w 2730981"/>
              <a:gd name="connsiteY61" fmla="*/ 1009366 h 3305431"/>
              <a:gd name="connsiteX62" fmla="*/ 430180 w 2730981"/>
              <a:gd name="connsiteY62" fmla="*/ 951674 h 3305431"/>
              <a:gd name="connsiteX63" fmla="*/ 498490 w 2730981"/>
              <a:gd name="connsiteY63" fmla="*/ 883363 h 3305431"/>
              <a:gd name="connsiteX64" fmla="*/ 542291 w 2730981"/>
              <a:gd name="connsiteY64" fmla="*/ 883363 h 3305431"/>
              <a:gd name="connsiteX65" fmla="*/ 545664 w 2730981"/>
              <a:gd name="connsiteY65" fmla="*/ 803334 h 3305431"/>
              <a:gd name="connsiteX66" fmla="*/ 943905 w 2730981"/>
              <a:gd name="connsiteY66" fmla="*/ 185562 h 3305431"/>
              <a:gd name="connsiteX67" fmla="*/ 1036040 w 2730981"/>
              <a:gd name="connsiteY67" fmla="*/ 138987 h 3305431"/>
              <a:gd name="connsiteX68" fmla="*/ 1157872 w 2730981"/>
              <a:gd name="connsiteY68" fmla="*/ 741988 h 3305431"/>
              <a:gd name="connsiteX69" fmla="*/ 1199531 w 2730981"/>
              <a:gd name="connsiteY69" fmla="*/ 769642 h 3305431"/>
              <a:gd name="connsiteX70" fmla="*/ 1199530 w 2730981"/>
              <a:gd name="connsiteY70" fmla="*/ 769644 h 3305431"/>
              <a:gd name="connsiteX71" fmla="*/ 1227184 w 2730981"/>
              <a:gd name="connsiteY71" fmla="*/ 727985 h 3305431"/>
              <a:gd name="connsiteX72" fmla="*/ 1103254 w 2730981"/>
              <a:gd name="connsiteY72" fmla="*/ 114596 h 3305431"/>
              <a:gd name="connsiteX73" fmla="*/ 1103290 w 2730981"/>
              <a:gd name="connsiteY73" fmla="*/ 114584 h 3305431"/>
              <a:gd name="connsiteX74" fmla="*/ 1106853 w 2730981"/>
              <a:gd name="connsiteY74" fmla="*/ 96933 h 3305431"/>
              <a:gd name="connsiteX75" fmla="*/ 1253092 w 2730981"/>
              <a:gd name="connsiteY75" fmla="*/ 0 h 330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30981" h="3305431">
                <a:moveTo>
                  <a:pt x="606198" y="3305429"/>
                </a:moveTo>
                <a:lnTo>
                  <a:pt x="2124047" y="3305429"/>
                </a:lnTo>
                <a:lnTo>
                  <a:pt x="2124047" y="3305431"/>
                </a:lnTo>
                <a:lnTo>
                  <a:pt x="606198" y="3305431"/>
                </a:lnTo>
                <a:close/>
                <a:moveTo>
                  <a:pt x="1927883" y="2009495"/>
                </a:moveTo>
                <a:lnTo>
                  <a:pt x="2217323" y="2009495"/>
                </a:lnTo>
                <a:cubicBezTo>
                  <a:pt x="2501007" y="2009495"/>
                  <a:pt x="2730979" y="2239468"/>
                  <a:pt x="2730979" y="2523151"/>
                </a:cubicBezTo>
                <a:lnTo>
                  <a:pt x="2730979" y="3004463"/>
                </a:lnTo>
                <a:lnTo>
                  <a:pt x="2730981" y="3004463"/>
                </a:lnTo>
                <a:lnTo>
                  <a:pt x="2730981" y="3305431"/>
                </a:lnTo>
                <a:lnTo>
                  <a:pt x="2202976" y="3305431"/>
                </a:lnTo>
                <a:lnTo>
                  <a:pt x="2202976" y="3182572"/>
                </a:lnTo>
                <a:lnTo>
                  <a:pt x="2200338" y="3182572"/>
                </a:lnTo>
                <a:lnTo>
                  <a:pt x="2200338" y="2665938"/>
                </a:lnTo>
                <a:lnTo>
                  <a:pt x="1927883" y="2665938"/>
                </a:lnTo>
                <a:close/>
                <a:moveTo>
                  <a:pt x="941890" y="2009495"/>
                </a:moveTo>
                <a:lnTo>
                  <a:pt x="1789093" y="2009495"/>
                </a:lnTo>
                <a:lnTo>
                  <a:pt x="1789093" y="2665938"/>
                </a:lnTo>
                <a:lnTo>
                  <a:pt x="941890" y="2665938"/>
                </a:lnTo>
                <a:close/>
                <a:moveTo>
                  <a:pt x="513656" y="2009495"/>
                </a:moveTo>
                <a:lnTo>
                  <a:pt x="803100" y="2009495"/>
                </a:lnTo>
                <a:lnTo>
                  <a:pt x="803100" y="2665938"/>
                </a:lnTo>
                <a:lnTo>
                  <a:pt x="526771" y="2665938"/>
                </a:lnTo>
                <a:lnTo>
                  <a:pt x="526771" y="3305429"/>
                </a:lnTo>
                <a:lnTo>
                  <a:pt x="528008" y="3305429"/>
                </a:lnTo>
                <a:lnTo>
                  <a:pt x="528008" y="3305431"/>
                </a:lnTo>
                <a:lnTo>
                  <a:pt x="1" y="3305431"/>
                </a:lnTo>
                <a:lnTo>
                  <a:pt x="1" y="3182572"/>
                </a:lnTo>
                <a:lnTo>
                  <a:pt x="0" y="3182572"/>
                </a:lnTo>
                <a:lnTo>
                  <a:pt x="0" y="2523151"/>
                </a:lnTo>
                <a:cubicBezTo>
                  <a:pt x="0" y="2239468"/>
                  <a:pt x="229973" y="2009495"/>
                  <a:pt x="513656" y="2009495"/>
                </a:cubicBezTo>
                <a:close/>
                <a:moveTo>
                  <a:pt x="586317" y="1077676"/>
                </a:moveTo>
                <a:lnTo>
                  <a:pt x="590605" y="1148496"/>
                </a:lnTo>
                <a:cubicBezTo>
                  <a:pt x="621088" y="1387051"/>
                  <a:pt x="760741" y="1600563"/>
                  <a:pt x="972029" y="1723349"/>
                </a:cubicBezTo>
                <a:cubicBezTo>
                  <a:pt x="1213501" y="1863676"/>
                  <a:pt x="1511607" y="1864042"/>
                  <a:pt x="1753423" y="1724310"/>
                </a:cubicBezTo>
                <a:cubicBezTo>
                  <a:pt x="1965012" y="1602044"/>
                  <a:pt x="2105190" y="1388877"/>
                  <a:pt x="2136259" y="1150397"/>
                </a:cubicBezTo>
                <a:lnTo>
                  <a:pt x="2140842" y="1077676"/>
                </a:lnTo>
                <a:close/>
                <a:moveTo>
                  <a:pt x="1253092" y="0"/>
                </a:moveTo>
                <a:lnTo>
                  <a:pt x="1474020" y="0"/>
                </a:lnTo>
                <a:cubicBezTo>
                  <a:pt x="1539761" y="0"/>
                  <a:pt x="1596165" y="39970"/>
                  <a:pt x="1620259" y="96933"/>
                </a:cubicBezTo>
                <a:lnTo>
                  <a:pt x="1623835" y="114647"/>
                </a:lnTo>
                <a:lnTo>
                  <a:pt x="1641032" y="120430"/>
                </a:lnTo>
                <a:lnTo>
                  <a:pt x="1518281" y="727985"/>
                </a:lnTo>
                <a:cubicBezTo>
                  <a:pt x="1514414" y="747125"/>
                  <a:pt x="1526795" y="765776"/>
                  <a:pt x="1545935" y="769644"/>
                </a:cubicBezTo>
                <a:lnTo>
                  <a:pt x="1545934" y="769642"/>
                </a:lnTo>
                <a:cubicBezTo>
                  <a:pt x="1565075" y="773510"/>
                  <a:pt x="1583726" y="761128"/>
                  <a:pt x="1587593" y="741988"/>
                </a:cubicBezTo>
                <a:lnTo>
                  <a:pt x="1707673" y="147658"/>
                </a:lnTo>
                <a:lnTo>
                  <a:pt x="1776248" y="181484"/>
                </a:lnTo>
                <a:cubicBezTo>
                  <a:pt x="2001760" y="312227"/>
                  <a:pt x="2150022" y="540695"/>
                  <a:pt x="2180524" y="795322"/>
                </a:cubicBezTo>
                <a:lnTo>
                  <a:pt x="2185101" y="883363"/>
                </a:lnTo>
                <a:lnTo>
                  <a:pt x="2228620" y="883363"/>
                </a:lnTo>
                <a:cubicBezTo>
                  <a:pt x="2266347" y="883363"/>
                  <a:pt x="2296930" y="913947"/>
                  <a:pt x="2296930" y="951674"/>
                </a:cubicBezTo>
                <a:lnTo>
                  <a:pt x="2296930" y="1009366"/>
                </a:lnTo>
                <a:cubicBezTo>
                  <a:pt x="2296930" y="1047093"/>
                  <a:pt x="2266347" y="1077676"/>
                  <a:pt x="2228620" y="1077676"/>
                </a:cubicBezTo>
                <a:lnTo>
                  <a:pt x="2191575" y="1077676"/>
                </a:lnTo>
                <a:lnTo>
                  <a:pt x="2186579" y="1156959"/>
                </a:lnTo>
                <a:cubicBezTo>
                  <a:pt x="2153486" y="1410969"/>
                  <a:pt x="2004180" y="1638018"/>
                  <a:pt x="1778812" y="1768247"/>
                </a:cubicBezTo>
                <a:cubicBezTo>
                  <a:pt x="1521248" y="1917079"/>
                  <a:pt x="1203729" y="1916689"/>
                  <a:pt x="946532" y="1767224"/>
                </a:cubicBezTo>
                <a:cubicBezTo>
                  <a:pt x="721485" y="1636442"/>
                  <a:pt x="572737" y="1409026"/>
                  <a:pt x="540269" y="1154936"/>
                </a:cubicBezTo>
                <a:lnTo>
                  <a:pt x="535592" y="1077676"/>
                </a:lnTo>
                <a:lnTo>
                  <a:pt x="498490" y="1077676"/>
                </a:lnTo>
                <a:cubicBezTo>
                  <a:pt x="460763" y="1077676"/>
                  <a:pt x="430180" y="1047093"/>
                  <a:pt x="430180" y="1009366"/>
                </a:cubicBezTo>
                <a:lnTo>
                  <a:pt x="430180" y="951674"/>
                </a:lnTo>
                <a:cubicBezTo>
                  <a:pt x="430180" y="913947"/>
                  <a:pt x="460763" y="883363"/>
                  <a:pt x="498490" y="883363"/>
                </a:cubicBezTo>
                <a:lnTo>
                  <a:pt x="542291" y="883363"/>
                </a:lnTo>
                <a:lnTo>
                  <a:pt x="545664" y="803334"/>
                </a:lnTo>
                <a:cubicBezTo>
                  <a:pt x="573671" y="548420"/>
                  <a:pt x="719686" y="318510"/>
                  <a:pt x="943905" y="185562"/>
                </a:cubicBezTo>
                <a:lnTo>
                  <a:pt x="1036040" y="138987"/>
                </a:lnTo>
                <a:lnTo>
                  <a:pt x="1157872" y="741988"/>
                </a:lnTo>
                <a:cubicBezTo>
                  <a:pt x="1161739" y="761128"/>
                  <a:pt x="1180390" y="773510"/>
                  <a:pt x="1199531" y="769642"/>
                </a:cubicBezTo>
                <a:lnTo>
                  <a:pt x="1199530" y="769644"/>
                </a:lnTo>
                <a:cubicBezTo>
                  <a:pt x="1218670" y="765776"/>
                  <a:pt x="1231051" y="747125"/>
                  <a:pt x="1227184" y="727985"/>
                </a:cubicBezTo>
                <a:lnTo>
                  <a:pt x="1103254" y="114596"/>
                </a:lnTo>
                <a:lnTo>
                  <a:pt x="1103290" y="114584"/>
                </a:lnTo>
                <a:lnTo>
                  <a:pt x="1106853" y="96933"/>
                </a:lnTo>
                <a:cubicBezTo>
                  <a:pt x="1130947" y="39970"/>
                  <a:pt x="1187352" y="0"/>
                  <a:pt x="12530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30" name="Rectangle 29">
            <a:extLst>
              <a:ext uri="{FF2B5EF4-FFF2-40B4-BE49-F238E27FC236}">
                <a16:creationId xmlns:a16="http://schemas.microsoft.com/office/drawing/2014/main" id="{0550AE8B-B483-C989-AFC6-C4232FDA3C63}"/>
              </a:ext>
            </a:extLst>
          </p:cNvPr>
          <p:cNvSpPr/>
          <p:nvPr/>
        </p:nvSpPr>
        <p:spPr>
          <a:xfrm>
            <a:off x="961944" y="3317055"/>
            <a:ext cx="645633" cy="5052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1" dirty="0"/>
              <a:t>02</a:t>
            </a:r>
            <a:endParaRPr lang="ko-KR" altLang="en-US" sz="2701" dirty="0"/>
          </a:p>
        </p:txBody>
      </p:sp>
      <p:sp>
        <p:nvSpPr>
          <p:cNvPr id="31" name="TextBox 30">
            <a:extLst>
              <a:ext uri="{FF2B5EF4-FFF2-40B4-BE49-F238E27FC236}">
                <a16:creationId xmlns:a16="http://schemas.microsoft.com/office/drawing/2014/main" id="{C680335E-BADB-2D87-3310-DF8DF3823EE2}"/>
              </a:ext>
            </a:extLst>
          </p:cNvPr>
          <p:cNvSpPr txBox="1"/>
          <p:nvPr/>
        </p:nvSpPr>
        <p:spPr>
          <a:xfrm>
            <a:off x="1619080" y="3340073"/>
            <a:ext cx="4735784" cy="646331"/>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Explore the factors that affect telemarketing phone call duration that makes to customer and build a model to predict tele marketing call duration</a:t>
            </a:r>
            <a:endParaRPr lang="ko-KR" altLang="en-US" sz="1200" b="1" dirty="0">
              <a:solidFill>
                <a:schemeClr val="tx1">
                  <a:lumMod val="75000"/>
                  <a:lumOff val="25000"/>
                </a:schemeClr>
              </a:solidFill>
              <a:cs typeface="Arial" pitchFamily="34" charset="0"/>
            </a:endParaRPr>
          </a:p>
        </p:txBody>
      </p:sp>
      <p:sp>
        <p:nvSpPr>
          <p:cNvPr id="32" name="Rectangle 31">
            <a:extLst>
              <a:ext uri="{FF2B5EF4-FFF2-40B4-BE49-F238E27FC236}">
                <a16:creationId xmlns:a16="http://schemas.microsoft.com/office/drawing/2014/main" id="{9C364F79-01CE-B37F-B7FB-8034F58AF974}"/>
              </a:ext>
            </a:extLst>
          </p:cNvPr>
          <p:cNvSpPr/>
          <p:nvPr/>
        </p:nvSpPr>
        <p:spPr>
          <a:xfrm>
            <a:off x="966862" y="4482178"/>
            <a:ext cx="645633" cy="5052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1" dirty="0"/>
              <a:t>03</a:t>
            </a:r>
            <a:endParaRPr lang="ko-KR" altLang="en-US" sz="2701" dirty="0"/>
          </a:p>
        </p:txBody>
      </p:sp>
      <p:sp>
        <p:nvSpPr>
          <p:cNvPr id="33" name="TextBox 32">
            <a:extLst>
              <a:ext uri="{FF2B5EF4-FFF2-40B4-BE49-F238E27FC236}">
                <a16:creationId xmlns:a16="http://schemas.microsoft.com/office/drawing/2014/main" id="{2116DCF1-AF16-C66E-9420-F784B22ED24D}"/>
              </a:ext>
            </a:extLst>
          </p:cNvPr>
          <p:cNvSpPr txBox="1"/>
          <p:nvPr/>
        </p:nvSpPr>
        <p:spPr>
          <a:xfrm>
            <a:off x="1619080" y="4521489"/>
            <a:ext cx="4735784" cy="461665"/>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Identifying the risk profile of groups of customers who have default credit based on age and bank balance of them.</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279224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Research Questions</a:t>
            </a:r>
          </a:p>
        </p:txBody>
      </p:sp>
      <p:sp>
        <p:nvSpPr>
          <p:cNvPr id="4" name="TextBox 3">
            <a:extLst>
              <a:ext uri="{FF2B5EF4-FFF2-40B4-BE49-F238E27FC236}">
                <a16:creationId xmlns:a16="http://schemas.microsoft.com/office/drawing/2014/main" id="{6B3A656A-B923-43E6-BCE0-5846B864CD39}"/>
              </a:ext>
            </a:extLst>
          </p:cNvPr>
          <p:cNvSpPr txBox="1"/>
          <p:nvPr/>
        </p:nvSpPr>
        <p:spPr>
          <a:xfrm>
            <a:off x="8369293" y="2176757"/>
            <a:ext cx="3383048" cy="830997"/>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02. What are the factors that affect telemarketing phone call duration that makes to customer and which model is very suitable to predict call duration?</a:t>
            </a:r>
            <a:endParaRPr lang="ko-KR" altLang="en-US" sz="1200" b="1"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466CA943-AAF9-4395-8CCA-0EBE4C57A4AD}"/>
              </a:ext>
            </a:extLst>
          </p:cNvPr>
          <p:cNvSpPr txBox="1"/>
          <p:nvPr/>
        </p:nvSpPr>
        <p:spPr>
          <a:xfrm>
            <a:off x="1029201" y="5092561"/>
            <a:ext cx="3095843" cy="461665"/>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03. Which group of customers have risk profile and how we can reduce the risk?</a:t>
            </a:r>
            <a:endParaRPr lang="ko-KR" altLang="en-US" sz="12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228F4B80-C1E1-470B-BE77-D047D3387C76}"/>
              </a:ext>
            </a:extLst>
          </p:cNvPr>
          <p:cNvSpPr txBox="1"/>
          <p:nvPr/>
        </p:nvSpPr>
        <p:spPr>
          <a:xfrm>
            <a:off x="810430" y="2225926"/>
            <a:ext cx="3437105" cy="646331"/>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01. What are the features that affect the decisions of customers to make deposits in bank and which model is suitable to predict it?</a:t>
            </a:r>
            <a:endParaRPr lang="ko-KR" altLang="en-US" sz="1200" b="1" dirty="0">
              <a:solidFill>
                <a:schemeClr val="tx1">
                  <a:lumMod val="75000"/>
                  <a:lumOff val="25000"/>
                </a:schemeClr>
              </a:solidFill>
              <a:cs typeface="Arial" pitchFamily="34" charset="0"/>
            </a:endParaRPr>
          </a:p>
        </p:txBody>
      </p:sp>
      <p:cxnSp>
        <p:nvCxnSpPr>
          <p:cNvPr id="15" name="Elbow Connector 10">
            <a:extLst>
              <a:ext uri="{FF2B5EF4-FFF2-40B4-BE49-F238E27FC236}">
                <a16:creationId xmlns:a16="http://schemas.microsoft.com/office/drawing/2014/main" id="{EC1C7B75-2DB9-4C51-B7D3-B11227231E89}"/>
              </a:ext>
            </a:extLst>
          </p:cNvPr>
          <p:cNvCxnSpPr>
            <a:cxnSpLocks/>
          </p:cNvCxnSpPr>
          <p:nvPr/>
        </p:nvCxnSpPr>
        <p:spPr>
          <a:xfrm flipV="1">
            <a:off x="7479211" y="2014048"/>
            <a:ext cx="1780165" cy="1332063"/>
          </a:xfrm>
          <a:prstGeom prst="bentConnector3">
            <a:avLst>
              <a:gd name="adj1" fmla="val -274"/>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FD4D66B5-77F2-4921-9088-F076146A6F4A}"/>
              </a:ext>
            </a:extLst>
          </p:cNvPr>
          <p:cNvCxnSpPr>
            <a:cxnSpLocks/>
          </p:cNvCxnSpPr>
          <p:nvPr/>
        </p:nvCxnSpPr>
        <p:spPr>
          <a:xfrm flipV="1">
            <a:off x="2845273" y="4423136"/>
            <a:ext cx="1597847" cy="529168"/>
          </a:xfrm>
          <a:prstGeom prst="bentConnector3">
            <a:avLst>
              <a:gd name="adj1" fmla="val -53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4CDE9E70-B13D-474E-9FFF-C89ADA4E05E7}"/>
              </a:ext>
            </a:extLst>
          </p:cNvPr>
          <p:cNvCxnSpPr>
            <a:cxnSpLocks/>
          </p:cNvCxnSpPr>
          <p:nvPr/>
        </p:nvCxnSpPr>
        <p:spPr>
          <a:xfrm>
            <a:off x="3018503" y="1954265"/>
            <a:ext cx="1853029" cy="300937"/>
          </a:xfrm>
          <a:prstGeom prst="bentConnector3">
            <a:avLst>
              <a:gd name="adj1" fmla="val 99346"/>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9113F5CB-A057-4E3D-B11A-A7E7A5DAB435}"/>
              </a:ext>
            </a:extLst>
          </p:cNvPr>
          <p:cNvGrpSpPr/>
          <p:nvPr/>
        </p:nvGrpSpPr>
        <p:grpSpPr>
          <a:xfrm>
            <a:off x="4354680" y="2271244"/>
            <a:ext cx="3852299" cy="3268838"/>
            <a:chOff x="4708647" y="2271244"/>
            <a:chExt cx="3462733" cy="2938275"/>
          </a:xfrm>
        </p:grpSpPr>
        <p:sp>
          <p:nvSpPr>
            <p:cNvPr id="20" name="자유형: 도형 112">
              <a:extLst>
                <a:ext uri="{FF2B5EF4-FFF2-40B4-BE49-F238E27FC236}">
                  <a16:creationId xmlns:a16="http://schemas.microsoft.com/office/drawing/2014/main" id="{FFA786E1-8BD3-4EE0-83C6-C18EDEAE8BC2}"/>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810F69C-0C03-4C5F-8782-8A5316BDB3D3}"/>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3E9E3948-6CFA-43EF-AF60-07502D78BC01}"/>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F5397A9C-4C34-4733-9749-F36CD5F1BD1D}"/>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E026C5E-DE8A-4BD5-A40C-2A66F74EC42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5858EEDD-2A69-4DB8-88F9-91C6F9EDFDF1}"/>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7E016670-E962-40AD-8CF5-A195CFF6E36D}"/>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aphic 74">
            <a:extLst>
              <a:ext uri="{FF2B5EF4-FFF2-40B4-BE49-F238E27FC236}">
                <a16:creationId xmlns:a16="http://schemas.microsoft.com/office/drawing/2014/main" id="{3FCC1722-3D03-454B-B69B-437971CD8EC3}"/>
              </a:ext>
            </a:extLst>
          </p:cNvPr>
          <p:cNvGrpSpPr/>
          <p:nvPr/>
        </p:nvGrpSpPr>
        <p:grpSpPr>
          <a:xfrm>
            <a:off x="5723628" y="3652311"/>
            <a:ext cx="744743" cy="561269"/>
            <a:chOff x="4243255" y="3284873"/>
            <a:chExt cx="2045509" cy="1541580"/>
          </a:xfrm>
          <a:solidFill>
            <a:schemeClr val="accent1"/>
          </a:solidFill>
        </p:grpSpPr>
        <p:sp>
          <p:nvSpPr>
            <p:cNvPr id="28" name="Freeform: Shape 27">
              <a:extLst>
                <a:ext uri="{FF2B5EF4-FFF2-40B4-BE49-F238E27FC236}">
                  <a16:creationId xmlns:a16="http://schemas.microsoft.com/office/drawing/2014/main" id="{15CC092F-4E89-4C23-87EB-5AB0C9E4F64C}"/>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014F4F4-F772-4AC1-91E2-637D902281D6}"/>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6BCFC3-4D15-408C-95E7-A47BB0051E18}"/>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68032D-A81B-4A57-91B6-24028EBC0A95}"/>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014013-C1BC-4E06-9B54-2930CF904204}"/>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spTree>
    <p:extLst>
      <p:ext uri="{BB962C8B-B14F-4D97-AF65-F5344CB8AC3E}">
        <p14:creationId xmlns:p14="http://schemas.microsoft.com/office/powerpoint/2010/main" val="130978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Methodology</a:t>
            </a:r>
          </a:p>
        </p:txBody>
      </p:sp>
      <p:grpSp>
        <p:nvGrpSpPr>
          <p:cNvPr id="3" name="Group 2">
            <a:extLst>
              <a:ext uri="{FF2B5EF4-FFF2-40B4-BE49-F238E27FC236}">
                <a16:creationId xmlns:a16="http://schemas.microsoft.com/office/drawing/2014/main" id="{25209E52-DB3E-40D4-A6AC-7674404A5EF1}"/>
              </a:ext>
            </a:extLst>
          </p:cNvPr>
          <p:cNvGrpSpPr/>
          <p:nvPr/>
        </p:nvGrpSpPr>
        <p:grpSpPr>
          <a:xfrm>
            <a:off x="4051882" y="1920646"/>
            <a:ext cx="4068312" cy="4173038"/>
            <a:chOff x="2527882" y="1769366"/>
            <a:chExt cx="4068312" cy="4173038"/>
          </a:xfrm>
        </p:grpSpPr>
        <p:sp>
          <p:nvSpPr>
            <p:cNvPr id="4" name="Rectangle 8">
              <a:extLst>
                <a:ext uri="{FF2B5EF4-FFF2-40B4-BE49-F238E27FC236}">
                  <a16:creationId xmlns:a16="http://schemas.microsoft.com/office/drawing/2014/main" id="{F2425DE4-0B7F-4C03-AA9E-987DB04E6EB1}"/>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21">
              <a:extLst>
                <a:ext uri="{FF2B5EF4-FFF2-40B4-BE49-F238E27FC236}">
                  <a16:creationId xmlns:a16="http://schemas.microsoft.com/office/drawing/2014/main" id="{0B9D5611-D5E5-4652-B270-E29FD02A0977}"/>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Oval 21">
              <a:extLst>
                <a:ext uri="{FF2B5EF4-FFF2-40B4-BE49-F238E27FC236}">
                  <a16:creationId xmlns:a16="http://schemas.microsoft.com/office/drawing/2014/main" id="{33F8C500-B6D6-43A0-A2B8-3D8D17C094D8}"/>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 name="Rectangle 15">
              <a:extLst>
                <a:ext uri="{FF2B5EF4-FFF2-40B4-BE49-F238E27FC236}">
                  <a16:creationId xmlns:a16="http://schemas.microsoft.com/office/drawing/2014/main" id="{01DDB391-7DED-49D9-A64C-472011E3CA75}"/>
                </a:ext>
              </a:extLst>
            </p:cNvPr>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8" name="Oval 7">
            <a:extLst>
              <a:ext uri="{FF2B5EF4-FFF2-40B4-BE49-F238E27FC236}">
                <a16:creationId xmlns:a16="http://schemas.microsoft.com/office/drawing/2014/main" id="{CEB85692-5D45-4C9F-BBF2-FD6CA02F3257}"/>
              </a:ext>
            </a:extLst>
          </p:cNvPr>
          <p:cNvSpPr/>
          <p:nvPr/>
        </p:nvSpPr>
        <p:spPr>
          <a:xfrm>
            <a:off x="4971456" y="2892582"/>
            <a:ext cx="2229169" cy="2229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Donut 2">
            <a:extLst>
              <a:ext uri="{FF2B5EF4-FFF2-40B4-BE49-F238E27FC236}">
                <a16:creationId xmlns:a16="http://schemas.microsoft.com/office/drawing/2014/main" id="{D7FD98A3-E9A7-4CBD-911E-AEE5C1F3CFF1}"/>
              </a:ext>
            </a:extLst>
          </p:cNvPr>
          <p:cNvSpPr/>
          <p:nvPr/>
        </p:nvSpPr>
        <p:spPr>
          <a:xfrm>
            <a:off x="4733980" y="2655106"/>
            <a:ext cx="2704121" cy="2704121"/>
          </a:xfrm>
          <a:prstGeom prst="donut">
            <a:avLst>
              <a:gd name="adj" fmla="val 38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3" name="TextBox 22">
            <a:extLst>
              <a:ext uri="{FF2B5EF4-FFF2-40B4-BE49-F238E27FC236}">
                <a16:creationId xmlns:a16="http://schemas.microsoft.com/office/drawing/2014/main" id="{195D3BAC-5E4B-4320-B60D-257C543AF340}"/>
              </a:ext>
            </a:extLst>
          </p:cNvPr>
          <p:cNvSpPr txBox="1"/>
          <p:nvPr/>
        </p:nvSpPr>
        <p:spPr>
          <a:xfrm>
            <a:off x="8420825" y="2277368"/>
            <a:ext cx="3525370" cy="507831"/>
          </a:xfrm>
          <a:prstGeom prst="rect">
            <a:avLst/>
          </a:prstGeom>
          <a:noFill/>
        </p:spPr>
        <p:txBody>
          <a:bodyPr wrap="square" rtlCol="0" anchor="ctr">
            <a:spAutoFit/>
          </a:bodyPr>
          <a:lstStyle/>
          <a:p>
            <a:r>
              <a:rPr lang="en-US" altLang="ko-KR" sz="2700" b="1" dirty="0">
                <a:solidFill>
                  <a:schemeClr val="accent1"/>
                </a:solidFill>
                <a:cs typeface="Arial" pitchFamily="34" charset="0"/>
              </a:rPr>
              <a:t>Data Visualization</a:t>
            </a:r>
            <a:endParaRPr lang="ko-KR" altLang="en-US" sz="27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91F25203-ED61-41D9-AB12-C0CF42CC3608}"/>
              </a:ext>
            </a:extLst>
          </p:cNvPr>
          <p:cNvSpPr txBox="1"/>
          <p:nvPr/>
        </p:nvSpPr>
        <p:spPr>
          <a:xfrm>
            <a:off x="235039" y="2259642"/>
            <a:ext cx="3728353" cy="507831"/>
          </a:xfrm>
          <a:prstGeom prst="rect">
            <a:avLst/>
          </a:prstGeom>
          <a:noFill/>
        </p:spPr>
        <p:txBody>
          <a:bodyPr wrap="square" rtlCol="0" anchor="ctr">
            <a:spAutoFit/>
          </a:bodyPr>
          <a:lstStyle/>
          <a:p>
            <a:pPr algn="r"/>
            <a:r>
              <a:rPr lang="en-US" altLang="ko-KR" sz="2700" b="1" dirty="0">
                <a:solidFill>
                  <a:schemeClr val="accent1"/>
                </a:solidFill>
                <a:cs typeface="Arial" pitchFamily="34" charset="0"/>
              </a:rPr>
              <a:t>Descriptive Statistics</a:t>
            </a:r>
            <a:endParaRPr lang="ko-KR" altLang="en-US" sz="2700" b="1" dirty="0">
              <a:solidFill>
                <a:schemeClr val="accent1"/>
              </a:solidFill>
              <a:cs typeface="Arial" pitchFamily="34" charset="0"/>
            </a:endParaRPr>
          </a:p>
        </p:txBody>
      </p:sp>
      <p:sp>
        <p:nvSpPr>
          <p:cNvPr id="28" name="L-Shape 27">
            <a:extLst>
              <a:ext uri="{FF2B5EF4-FFF2-40B4-BE49-F238E27FC236}">
                <a16:creationId xmlns:a16="http://schemas.microsoft.com/office/drawing/2014/main" id="{580BD22C-3030-405B-A06A-B7714CE91768}"/>
              </a:ext>
            </a:extLst>
          </p:cNvPr>
          <p:cNvSpPr/>
          <p:nvPr/>
        </p:nvSpPr>
        <p:spPr>
          <a:xfrm rot="2700000">
            <a:off x="7991598" y="2384704"/>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L-Shape 28">
            <a:extLst>
              <a:ext uri="{FF2B5EF4-FFF2-40B4-BE49-F238E27FC236}">
                <a16:creationId xmlns:a16="http://schemas.microsoft.com/office/drawing/2014/main" id="{42FFC401-4E69-4A24-9AD8-A6729DBEEAFD}"/>
              </a:ext>
            </a:extLst>
          </p:cNvPr>
          <p:cNvSpPr/>
          <p:nvPr/>
        </p:nvSpPr>
        <p:spPr>
          <a:xfrm rot="13500000">
            <a:off x="3814748" y="2365043"/>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6" name="Picture 2" descr="Banking Logo Vector Art, Icons, and Graphics for Free Download">
            <a:extLst>
              <a:ext uri="{FF2B5EF4-FFF2-40B4-BE49-F238E27FC236}">
                <a16:creationId xmlns:a16="http://schemas.microsoft.com/office/drawing/2014/main" id="{F3556F34-7C7C-A97D-403A-E07E20FF3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744" y="2924024"/>
            <a:ext cx="2209616" cy="21287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043ADE-5CE8-0D30-A891-BC7C0C5FD548}"/>
              </a:ext>
            </a:extLst>
          </p:cNvPr>
          <p:cNvSpPr txBox="1"/>
          <p:nvPr/>
        </p:nvSpPr>
        <p:spPr>
          <a:xfrm>
            <a:off x="8563393" y="4779680"/>
            <a:ext cx="3525370" cy="507831"/>
          </a:xfrm>
          <a:prstGeom prst="rect">
            <a:avLst/>
          </a:prstGeom>
          <a:noFill/>
        </p:spPr>
        <p:txBody>
          <a:bodyPr wrap="square" rtlCol="0" anchor="ctr">
            <a:spAutoFit/>
          </a:bodyPr>
          <a:lstStyle/>
          <a:p>
            <a:r>
              <a:rPr lang="en-US" altLang="ko-KR" sz="2700" b="1" dirty="0">
                <a:solidFill>
                  <a:schemeClr val="accent1"/>
                </a:solidFill>
                <a:cs typeface="Arial" pitchFamily="34" charset="0"/>
              </a:rPr>
              <a:t>Regression Models</a:t>
            </a:r>
            <a:endParaRPr lang="ko-KR" altLang="en-US" sz="2700" b="1" dirty="0">
              <a:solidFill>
                <a:schemeClr val="accent1"/>
              </a:solidFill>
              <a:cs typeface="Arial" pitchFamily="34" charset="0"/>
            </a:endParaRPr>
          </a:p>
        </p:txBody>
      </p:sp>
      <p:sp>
        <p:nvSpPr>
          <p:cNvPr id="34" name="L-Shape 33">
            <a:extLst>
              <a:ext uri="{FF2B5EF4-FFF2-40B4-BE49-F238E27FC236}">
                <a16:creationId xmlns:a16="http://schemas.microsoft.com/office/drawing/2014/main" id="{14786DD3-F6A9-052B-FA71-49047070B3E5}"/>
              </a:ext>
            </a:extLst>
          </p:cNvPr>
          <p:cNvSpPr/>
          <p:nvPr/>
        </p:nvSpPr>
        <p:spPr>
          <a:xfrm rot="2700000">
            <a:off x="8134166" y="4887016"/>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TextBox 34">
            <a:extLst>
              <a:ext uri="{FF2B5EF4-FFF2-40B4-BE49-F238E27FC236}">
                <a16:creationId xmlns:a16="http://schemas.microsoft.com/office/drawing/2014/main" id="{DCDE243A-CE02-B68A-BA89-3797830BAE60}"/>
              </a:ext>
            </a:extLst>
          </p:cNvPr>
          <p:cNvSpPr txBox="1"/>
          <p:nvPr/>
        </p:nvSpPr>
        <p:spPr>
          <a:xfrm>
            <a:off x="190795" y="4919278"/>
            <a:ext cx="3728353" cy="507831"/>
          </a:xfrm>
          <a:prstGeom prst="rect">
            <a:avLst/>
          </a:prstGeom>
          <a:noFill/>
        </p:spPr>
        <p:txBody>
          <a:bodyPr wrap="square" rtlCol="0" anchor="ctr">
            <a:spAutoFit/>
          </a:bodyPr>
          <a:lstStyle/>
          <a:p>
            <a:pPr algn="r"/>
            <a:r>
              <a:rPr lang="en-US" altLang="ko-KR" sz="2700" b="1" dirty="0">
                <a:solidFill>
                  <a:schemeClr val="accent1"/>
                </a:solidFill>
                <a:cs typeface="Arial" pitchFamily="34" charset="0"/>
              </a:rPr>
              <a:t>Classification Models</a:t>
            </a:r>
            <a:endParaRPr lang="ko-KR" altLang="en-US" sz="2700" b="1" dirty="0">
              <a:solidFill>
                <a:schemeClr val="accent1"/>
              </a:solidFill>
              <a:cs typeface="Arial" pitchFamily="34" charset="0"/>
            </a:endParaRPr>
          </a:p>
        </p:txBody>
      </p:sp>
      <p:sp>
        <p:nvSpPr>
          <p:cNvPr id="36" name="L-Shape 35">
            <a:extLst>
              <a:ext uri="{FF2B5EF4-FFF2-40B4-BE49-F238E27FC236}">
                <a16:creationId xmlns:a16="http://schemas.microsoft.com/office/drawing/2014/main" id="{5AF685E1-9EB5-B7E4-E8FD-64259FCA72F5}"/>
              </a:ext>
            </a:extLst>
          </p:cNvPr>
          <p:cNvSpPr/>
          <p:nvPr/>
        </p:nvSpPr>
        <p:spPr>
          <a:xfrm rot="13500000">
            <a:off x="3770504" y="5024679"/>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TextBox 36">
            <a:extLst>
              <a:ext uri="{FF2B5EF4-FFF2-40B4-BE49-F238E27FC236}">
                <a16:creationId xmlns:a16="http://schemas.microsoft.com/office/drawing/2014/main" id="{ECF91A8C-FF7C-0026-6782-0954F84BD16B}"/>
              </a:ext>
            </a:extLst>
          </p:cNvPr>
          <p:cNvSpPr txBox="1"/>
          <p:nvPr/>
        </p:nvSpPr>
        <p:spPr>
          <a:xfrm>
            <a:off x="4339264" y="6265618"/>
            <a:ext cx="3728353" cy="507831"/>
          </a:xfrm>
          <a:prstGeom prst="rect">
            <a:avLst/>
          </a:prstGeom>
          <a:noFill/>
        </p:spPr>
        <p:txBody>
          <a:bodyPr wrap="square" rtlCol="0" anchor="ctr">
            <a:spAutoFit/>
          </a:bodyPr>
          <a:lstStyle/>
          <a:p>
            <a:pPr algn="ctr"/>
            <a:r>
              <a:rPr lang="en-US" altLang="ko-KR" sz="2700" b="1" dirty="0">
                <a:solidFill>
                  <a:schemeClr val="accent1"/>
                </a:solidFill>
                <a:cs typeface="Arial" pitchFamily="34" charset="0"/>
              </a:rPr>
              <a:t>Clustering Model</a:t>
            </a:r>
            <a:endParaRPr lang="ko-KR" altLang="en-US" sz="2700" b="1" dirty="0">
              <a:solidFill>
                <a:schemeClr val="accent1"/>
              </a:solidFill>
              <a:cs typeface="Arial" pitchFamily="34" charset="0"/>
            </a:endParaRPr>
          </a:p>
        </p:txBody>
      </p:sp>
      <p:sp>
        <p:nvSpPr>
          <p:cNvPr id="38" name="L-Shape 37">
            <a:extLst>
              <a:ext uri="{FF2B5EF4-FFF2-40B4-BE49-F238E27FC236}">
                <a16:creationId xmlns:a16="http://schemas.microsoft.com/office/drawing/2014/main" id="{9B16BD2C-675E-9EF6-8942-7B6354FF5174}"/>
              </a:ext>
            </a:extLst>
          </p:cNvPr>
          <p:cNvSpPr/>
          <p:nvPr/>
        </p:nvSpPr>
        <p:spPr>
          <a:xfrm rot="7858927">
            <a:off x="6002190" y="5935685"/>
            <a:ext cx="375843" cy="375843"/>
          </a:xfrm>
          <a:prstGeom prst="corner">
            <a:avLst>
              <a:gd name="adj1" fmla="val 20835"/>
              <a:gd name="adj2" fmla="val 24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62469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5389525" y="2897079"/>
            <a:ext cx="4777152" cy="1015663"/>
          </a:xfrm>
          <a:prstGeom prst="rect">
            <a:avLst/>
          </a:prstGeom>
          <a:noFill/>
        </p:spPr>
        <p:txBody>
          <a:bodyPr wrap="square" rtlCol="0" anchor="ctr">
            <a:spAutoFit/>
          </a:bodyPr>
          <a:lstStyle/>
          <a:p>
            <a:r>
              <a:rPr lang="en-US" altLang="ko-KR" sz="6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Results</a:t>
            </a:r>
            <a:endParaRPr lang="ko-KR" altLang="en-US" sz="6000" b="1" dirty="0">
              <a:solidFill>
                <a:schemeClr val="bg1"/>
              </a:solidFill>
              <a:latin typeface="ADLaM Display" panose="02010000000000000000" pitchFamily="2" charset="0"/>
              <a:cs typeface="ADLaM Display" panose="02010000000000000000" pitchFamily="2"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3746642" y="2781669"/>
            <a:ext cx="1170511" cy="1294662"/>
            <a:chOff x="2744572" y="1831800"/>
            <a:chExt cx="2888072" cy="3194399"/>
          </a:xfrm>
          <a:solidFill>
            <a:schemeClr val="bg1"/>
          </a:solidFill>
        </p:grpSpPr>
        <p:sp>
          <p:nvSpPr>
            <p:cNvPr id="165" name="Block Arc 14">
              <a:extLst>
                <a:ext uri="{FF2B5EF4-FFF2-40B4-BE49-F238E27FC236}">
                  <a16:creationId xmlns:a16="http://schemas.microsoft.com/office/drawing/2014/main" id="{FF3D9A65-46DC-48E8-8254-2633566202D2}"/>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pic>
        <p:nvPicPr>
          <p:cNvPr id="1028" name="Picture 4" descr="How to Become a Data Analyst in 2023: 5 Steps to Start Your Career |  DataCamp">
            <a:extLst>
              <a:ext uri="{FF2B5EF4-FFF2-40B4-BE49-F238E27FC236}">
                <a16:creationId xmlns:a16="http://schemas.microsoft.com/office/drawing/2014/main" id="{A06307ED-15A6-7445-274A-195E4B925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47" y="224932"/>
            <a:ext cx="2699925" cy="250222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Employee Data Analysis">
            <a:extLst>
              <a:ext uri="{FF2B5EF4-FFF2-40B4-BE49-F238E27FC236}">
                <a16:creationId xmlns:a16="http://schemas.microsoft.com/office/drawing/2014/main" id="{92D2BBD5-DA36-C609-1B3E-BAD5CFD6D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828" y="3842218"/>
            <a:ext cx="2900515" cy="26256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Machine Learning Course Online | Udacity">
            <a:extLst>
              <a:ext uri="{FF2B5EF4-FFF2-40B4-BE49-F238E27FC236}">
                <a16:creationId xmlns:a16="http://schemas.microsoft.com/office/drawing/2014/main" id="{3F7DD309-40E5-67CA-27B9-00B14E0D0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828" y="-66720"/>
            <a:ext cx="2699925" cy="28483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Why Machine Learning Needs Semantics Not Just Statistics">
            <a:extLst>
              <a:ext uri="{FF2B5EF4-FFF2-40B4-BE49-F238E27FC236}">
                <a16:creationId xmlns:a16="http://schemas.microsoft.com/office/drawing/2014/main" id="{DD28E3F4-3E0D-406F-33D9-1FFAEEA72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302" y="3777149"/>
            <a:ext cx="2829331" cy="261618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5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000" b="1" u="sng" dirty="0">
                <a:solidFill>
                  <a:schemeClr val="tx1">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rPr>
              <a:t>Explore and analyze the factors that effect decisions of customers to make deposits in bank and build a model to predict customer decision regarding deposit.</a:t>
            </a:r>
            <a:endParaRPr lang="ko-KR" altLang="en-US" sz="2000" b="1" u="sng" dirty="0">
              <a:solidFill>
                <a:schemeClr val="tx1">
                  <a:lumMod val="75000"/>
                  <a:lumOff val="25000"/>
                </a:schemeClr>
              </a:solidFill>
              <a:latin typeface="ADLaM Display" panose="02010000000000000000" pitchFamily="2" charset="0"/>
              <a:cs typeface="ADLaM Display" panose="02010000000000000000" pitchFamily="2" charset="0"/>
            </a:endParaRPr>
          </a:p>
        </p:txBody>
      </p:sp>
      <p:pic>
        <p:nvPicPr>
          <p:cNvPr id="1026" name="Picture 2" descr="No description has been provided for this image">
            <a:extLst>
              <a:ext uri="{FF2B5EF4-FFF2-40B4-BE49-F238E27FC236}">
                <a16:creationId xmlns:a16="http://schemas.microsoft.com/office/drawing/2014/main" id="{7B447ECA-BA50-21AE-1E9B-4552BD4EB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787235"/>
            <a:ext cx="3609368" cy="3773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has been provided for this image">
            <a:extLst>
              <a:ext uri="{FF2B5EF4-FFF2-40B4-BE49-F238E27FC236}">
                <a16:creationId xmlns:a16="http://schemas.microsoft.com/office/drawing/2014/main" id="{5A6217ED-E865-0C73-C93C-2EE657B9C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985" y="1828796"/>
            <a:ext cx="7996844" cy="36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34520"/>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4962</TotalTime>
  <Words>631</Words>
  <Application>Microsoft Office PowerPoint</Application>
  <PresentationFormat>Widescreen</PresentationFormat>
  <Paragraphs>61</Paragraphs>
  <Slides>14</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ADLaM Display</vt:lpstr>
      <vt:lpstr>Amasis MT Pro Black</vt: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Usmaan Rifkhan</cp:lastModifiedBy>
  <cp:revision>74</cp:revision>
  <dcterms:created xsi:type="dcterms:W3CDTF">2020-01-20T05:08:25Z</dcterms:created>
  <dcterms:modified xsi:type="dcterms:W3CDTF">2024-01-13T18:46:45Z</dcterms:modified>
</cp:coreProperties>
</file>